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8"/>
  </p:notesMasterIdLst>
  <p:sldIdLst>
    <p:sldId id="278" r:id="rId2"/>
    <p:sldId id="268" r:id="rId3"/>
    <p:sldId id="277" r:id="rId4"/>
    <p:sldId id="285" r:id="rId5"/>
    <p:sldId id="288" r:id="rId6"/>
    <p:sldId id="259" r:id="rId7"/>
    <p:sldId id="280" r:id="rId8"/>
    <p:sldId id="260" r:id="rId9"/>
    <p:sldId id="282" r:id="rId10"/>
    <p:sldId id="258" r:id="rId11"/>
    <p:sldId id="257" r:id="rId12"/>
    <p:sldId id="291" r:id="rId13"/>
    <p:sldId id="301" r:id="rId14"/>
    <p:sldId id="296" r:id="rId15"/>
    <p:sldId id="297" r:id="rId16"/>
    <p:sldId id="298" r:id="rId17"/>
    <p:sldId id="299" r:id="rId18"/>
    <p:sldId id="294" r:id="rId19"/>
    <p:sldId id="302" r:id="rId20"/>
    <p:sldId id="303" r:id="rId21"/>
    <p:sldId id="304" r:id="rId22"/>
    <p:sldId id="305" r:id="rId23"/>
    <p:sldId id="306" r:id="rId24"/>
    <p:sldId id="307" r:id="rId25"/>
    <p:sldId id="311" r:id="rId26"/>
    <p:sldId id="312" r:id="rId27"/>
    <p:sldId id="316" r:id="rId28"/>
    <p:sldId id="317" r:id="rId29"/>
    <p:sldId id="313" r:id="rId30"/>
    <p:sldId id="315" r:id="rId31"/>
    <p:sldId id="314" r:id="rId32"/>
    <p:sldId id="318" r:id="rId33"/>
    <p:sldId id="308" r:id="rId34"/>
    <p:sldId id="320" r:id="rId35"/>
    <p:sldId id="300" r:id="rId36"/>
    <p:sldId id="284" r:id="rId37"/>
    <p:sldId id="309" r:id="rId38"/>
    <p:sldId id="293" r:id="rId39"/>
    <p:sldId id="273" r:id="rId40"/>
    <p:sldId id="274" r:id="rId41"/>
    <p:sldId id="319" r:id="rId42"/>
    <p:sldId id="267" r:id="rId43"/>
    <p:sldId id="275" r:id="rId44"/>
    <p:sldId id="321" r:id="rId45"/>
    <p:sldId id="322" r:id="rId46"/>
    <p:sldId id="279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00AF5C8-00D9-4AE2-95E5-E66505DF4034}">
          <p14:sldIdLst>
            <p14:sldId id="278"/>
            <p14:sldId id="268"/>
            <p14:sldId id="277"/>
            <p14:sldId id="285"/>
          </p14:sldIdLst>
        </p14:section>
        <p14:section name="Terminology" id="{6F7A7B6D-14D9-4A38-9551-9FDC7EEC6F33}">
          <p14:sldIdLst>
            <p14:sldId id="288"/>
            <p14:sldId id="259"/>
            <p14:sldId id="280"/>
            <p14:sldId id="260"/>
            <p14:sldId id="282"/>
            <p14:sldId id="258"/>
            <p14:sldId id="257"/>
            <p14:sldId id="291"/>
          </p14:sldIdLst>
        </p14:section>
        <p14:section name="The die is cast" id="{7CC9E44A-0C30-4C5B-9F96-91DC424E5112}">
          <p14:sldIdLst>
            <p14:sldId id="301"/>
            <p14:sldId id="296"/>
            <p14:sldId id="297"/>
            <p14:sldId id="298"/>
            <p14:sldId id="299"/>
            <p14:sldId id="294"/>
            <p14:sldId id="302"/>
            <p14:sldId id="303"/>
            <p14:sldId id="304"/>
            <p14:sldId id="305"/>
            <p14:sldId id="306"/>
            <p14:sldId id="307"/>
            <p14:sldId id="311"/>
            <p14:sldId id="312"/>
            <p14:sldId id="316"/>
            <p14:sldId id="317"/>
            <p14:sldId id="313"/>
            <p14:sldId id="315"/>
            <p14:sldId id="314"/>
            <p14:sldId id="318"/>
            <p14:sldId id="308"/>
            <p14:sldId id="320"/>
            <p14:sldId id="300"/>
          </p14:sldIdLst>
        </p14:section>
        <p14:section name="Q &amp; A" id="{EC3F6F94-2D82-4EB0-B8B3-D1EDFDD37945}">
          <p14:sldIdLst>
            <p14:sldId id="284"/>
            <p14:sldId id="309"/>
            <p14:sldId id="293"/>
            <p14:sldId id="273"/>
            <p14:sldId id="274"/>
            <p14:sldId id="319"/>
            <p14:sldId id="267"/>
            <p14:sldId id="275"/>
            <p14:sldId id="321"/>
            <p14:sldId id="322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5" autoAdjust="0"/>
    <p:restoredTop sz="60253" autoAdjust="0"/>
  </p:normalViewPr>
  <p:slideViewPr>
    <p:cSldViewPr snapToGrid="0">
      <p:cViewPr varScale="1">
        <p:scale>
          <a:sx n="127" d="100"/>
          <a:sy n="127" d="100"/>
        </p:scale>
        <p:origin x="2508" y="120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61" d="100"/>
          <a:sy n="161" d="100"/>
        </p:scale>
        <p:origin x="512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23965E-2C67-4A27-B6E4-19934BCCECD5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F6275F84-BE2F-4A98-BC05-00109AAC37B8}">
      <dgm:prSet phldrT="[Text]" custT="1"/>
      <dgm:spPr/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Terminology</a:t>
          </a:r>
        </a:p>
      </dgm:t>
    </dgm:pt>
    <dgm:pt modelId="{59B0E7A1-53C9-48FA-893D-A9DB7A012493}" type="par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EEF2820-B8D2-48C7-8FF5-8EF23E92A3FD}" type="sib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735E1791-E547-476B-8D52-54FD0294A194}">
      <dgm:prSet phldrT="[Text]" custT="1"/>
      <dgm:spPr/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Why</a:t>
          </a:r>
        </a:p>
      </dgm:t>
    </dgm:pt>
    <dgm:pt modelId="{141B4816-F51F-4E74-8A50-CD11A7075ADA}" type="par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30B80118-14FF-424E-8307-BA35C510FBBB}" type="sib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AE16C2FE-B749-444C-A08F-E0F7DAF307D9}">
      <dgm:prSet phldrT="[Text]" custT="1"/>
      <dgm:spPr/>
      <dgm:t>
        <a:bodyPr/>
        <a:lstStyle/>
        <a:p>
          <a:r>
            <a:rPr lang="en-US" sz="4000" dirty="0" err="1">
              <a:latin typeface="Yanone Kaffeesatz Regular" panose="02000000000000000000" pitchFamily="2" charset="0"/>
            </a:rPr>
            <a:t>WrapUp</a:t>
          </a:r>
          <a:endParaRPr lang="en-US" sz="4000" dirty="0">
            <a:latin typeface="Yanone Kaffeesatz Regular" panose="02000000000000000000" pitchFamily="2" charset="0"/>
          </a:endParaRPr>
        </a:p>
      </dgm:t>
    </dgm:pt>
    <dgm:pt modelId="{505DE279-9281-4325-AEA5-9A47E9EAE6BA}" type="par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59107A75-FD7A-4BD3-B930-46CAD64D3D4B}" type="sib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5308EB6-B019-4C9B-AE06-3040D088422C}" type="pres">
      <dgm:prSet presAssocID="{C423965E-2C67-4A27-B6E4-19934BCCECD5}" presName="Name0" presStyleCnt="0">
        <dgm:presLayoutVars>
          <dgm:dir/>
          <dgm:animLvl val="lvl"/>
          <dgm:resizeHandles val="exact"/>
        </dgm:presLayoutVars>
      </dgm:prSet>
      <dgm:spPr/>
    </dgm:pt>
    <dgm:pt modelId="{10DEF3C3-4ABC-4FBF-AF7E-4B5D02C34137}" type="pres">
      <dgm:prSet presAssocID="{F6275F84-BE2F-4A98-BC05-00109AAC37B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F7159AF-36D2-478F-AED5-A0FA717C33FE}" type="pres">
      <dgm:prSet presAssocID="{6EEF2820-B8D2-48C7-8FF5-8EF23E92A3FD}" presName="parTxOnlySpace" presStyleCnt="0"/>
      <dgm:spPr/>
    </dgm:pt>
    <dgm:pt modelId="{D8F87F9C-A652-4968-96EA-9309EF831909}" type="pres">
      <dgm:prSet presAssocID="{735E1791-E547-476B-8D52-54FD0294A19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893531E-AA6D-431E-863A-42991CED2B0E}" type="pres">
      <dgm:prSet presAssocID="{30B80118-14FF-424E-8307-BA35C510FBBB}" presName="parTxOnlySpace" presStyleCnt="0"/>
      <dgm:spPr/>
    </dgm:pt>
    <dgm:pt modelId="{35790938-0B14-48B2-A316-59A2B53BA6D0}" type="pres">
      <dgm:prSet presAssocID="{AE16C2FE-B749-444C-A08F-E0F7DAF307D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72178BA-255C-40AA-AB50-F5D4B758EB19}" type="presOf" srcId="{AE16C2FE-B749-444C-A08F-E0F7DAF307D9}" destId="{35790938-0B14-48B2-A316-59A2B53BA6D0}" srcOrd="0" destOrd="0" presId="urn:microsoft.com/office/officeart/2005/8/layout/chevron1"/>
    <dgm:cxn modelId="{D77F0A77-E217-4AD7-8458-CB7243272FB3}" srcId="{C423965E-2C67-4A27-B6E4-19934BCCECD5}" destId="{735E1791-E547-476B-8D52-54FD0294A194}" srcOrd="1" destOrd="0" parTransId="{141B4816-F51F-4E74-8A50-CD11A7075ADA}" sibTransId="{30B80118-14FF-424E-8307-BA35C510FBBB}"/>
    <dgm:cxn modelId="{B2646AA0-2239-45F6-A6F7-473886A2FB9A}" srcId="{C423965E-2C67-4A27-B6E4-19934BCCECD5}" destId="{AE16C2FE-B749-444C-A08F-E0F7DAF307D9}" srcOrd="2" destOrd="0" parTransId="{505DE279-9281-4325-AEA5-9A47E9EAE6BA}" sibTransId="{59107A75-FD7A-4BD3-B930-46CAD64D3D4B}"/>
    <dgm:cxn modelId="{90AD4AA1-5748-4BD2-9310-EF2891C2F848}" srcId="{C423965E-2C67-4A27-B6E4-19934BCCECD5}" destId="{F6275F84-BE2F-4A98-BC05-00109AAC37B8}" srcOrd="0" destOrd="0" parTransId="{59B0E7A1-53C9-48FA-893D-A9DB7A012493}" sibTransId="{6EEF2820-B8D2-48C7-8FF5-8EF23E92A3FD}"/>
    <dgm:cxn modelId="{547EC8F1-A57F-4792-8477-0CD4CD882E00}" type="presOf" srcId="{F6275F84-BE2F-4A98-BC05-00109AAC37B8}" destId="{10DEF3C3-4ABC-4FBF-AF7E-4B5D02C34137}" srcOrd="0" destOrd="0" presId="urn:microsoft.com/office/officeart/2005/8/layout/chevron1"/>
    <dgm:cxn modelId="{8E6189A4-1799-4C3D-A7B2-2BF0898C4B8F}" type="presOf" srcId="{735E1791-E547-476B-8D52-54FD0294A194}" destId="{D8F87F9C-A652-4968-96EA-9309EF831909}" srcOrd="0" destOrd="0" presId="urn:microsoft.com/office/officeart/2005/8/layout/chevron1"/>
    <dgm:cxn modelId="{CBE836CD-5125-402F-82F6-1347EBA37C93}" type="presOf" srcId="{C423965E-2C67-4A27-B6E4-19934BCCECD5}" destId="{65308EB6-B019-4C9B-AE06-3040D088422C}" srcOrd="0" destOrd="0" presId="urn:microsoft.com/office/officeart/2005/8/layout/chevron1"/>
    <dgm:cxn modelId="{F863896A-6CC5-43B9-B4C2-19C434D3AE8E}" type="presParOf" srcId="{65308EB6-B019-4C9B-AE06-3040D088422C}" destId="{10DEF3C3-4ABC-4FBF-AF7E-4B5D02C34137}" srcOrd="0" destOrd="0" presId="urn:microsoft.com/office/officeart/2005/8/layout/chevron1"/>
    <dgm:cxn modelId="{76CE6B27-F427-4D23-9F28-3AB5B6DC1952}" type="presParOf" srcId="{65308EB6-B019-4C9B-AE06-3040D088422C}" destId="{FF7159AF-36D2-478F-AED5-A0FA717C33FE}" srcOrd="1" destOrd="0" presId="urn:microsoft.com/office/officeart/2005/8/layout/chevron1"/>
    <dgm:cxn modelId="{ABB466AB-CA65-40B1-94EA-571CF328D2B7}" type="presParOf" srcId="{65308EB6-B019-4C9B-AE06-3040D088422C}" destId="{D8F87F9C-A652-4968-96EA-9309EF831909}" srcOrd="2" destOrd="0" presId="urn:microsoft.com/office/officeart/2005/8/layout/chevron1"/>
    <dgm:cxn modelId="{44EB0D19-F25C-4B65-9856-25DE4CC2C8C9}" type="presParOf" srcId="{65308EB6-B019-4C9B-AE06-3040D088422C}" destId="{1893531E-AA6D-431E-863A-42991CED2B0E}" srcOrd="3" destOrd="0" presId="urn:microsoft.com/office/officeart/2005/8/layout/chevron1"/>
    <dgm:cxn modelId="{714E404A-6D25-45F4-A1EF-FD2DC5790DC1}" type="presParOf" srcId="{65308EB6-B019-4C9B-AE06-3040D088422C}" destId="{35790938-0B14-48B2-A316-59A2B53BA6D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23965E-2C67-4A27-B6E4-19934BCCECD5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F6275F84-BE2F-4A98-BC05-00109AAC37B8}">
      <dgm:prSet phldrT="[Text]" custT="1"/>
      <dgm:spPr/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Terminology</a:t>
          </a:r>
        </a:p>
      </dgm:t>
    </dgm:pt>
    <dgm:pt modelId="{59B0E7A1-53C9-48FA-893D-A9DB7A012493}" type="par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EEF2820-B8D2-48C7-8FF5-8EF23E92A3FD}" type="sib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735E1791-E547-476B-8D52-54FD0294A194}">
      <dgm:prSet phldrT="[Text]" custT="1"/>
      <dgm:spPr>
        <a:solidFill>
          <a:schemeClr val="accent2">
            <a:hueOff val="-727682"/>
            <a:satOff val="-41964"/>
            <a:lumOff val="4314"/>
            <a:alpha val="15000"/>
          </a:schemeClr>
        </a:solidFill>
      </dgm:spPr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Why</a:t>
          </a:r>
        </a:p>
      </dgm:t>
    </dgm:pt>
    <dgm:pt modelId="{141B4816-F51F-4E74-8A50-CD11A7075ADA}" type="par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30B80118-14FF-424E-8307-BA35C510FBBB}" type="sib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AE16C2FE-B749-444C-A08F-E0F7DAF307D9}">
      <dgm:prSet phldrT="[Text]" custT="1"/>
      <dgm:spPr>
        <a:solidFill>
          <a:schemeClr val="accent2">
            <a:hueOff val="-1455363"/>
            <a:satOff val="-83928"/>
            <a:lumOff val="8628"/>
            <a:alpha val="15000"/>
          </a:schemeClr>
        </a:solidFill>
      </dgm:spPr>
      <dgm:t>
        <a:bodyPr/>
        <a:lstStyle/>
        <a:p>
          <a:r>
            <a:rPr lang="en-US" sz="4000" dirty="0" err="1">
              <a:latin typeface="Yanone Kaffeesatz Regular" panose="02000000000000000000" pitchFamily="2" charset="0"/>
            </a:rPr>
            <a:t>WrapUp</a:t>
          </a:r>
          <a:endParaRPr lang="en-US" sz="4000" dirty="0">
            <a:latin typeface="Yanone Kaffeesatz Regular" panose="02000000000000000000" pitchFamily="2" charset="0"/>
          </a:endParaRPr>
        </a:p>
      </dgm:t>
    </dgm:pt>
    <dgm:pt modelId="{505DE279-9281-4325-AEA5-9A47E9EAE6BA}" type="par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59107A75-FD7A-4BD3-B930-46CAD64D3D4B}" type="sib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5308EB6-B019-4C9B-AE06-3040D088422C}" type="pres">
      <dgm:prSet presAssocID="{C423965E-2C67-4A27-B6E4-19934BCCECD5}" presName="Name0" presStyleCnt="0">
        <dgm:presLayoutVars>
          <dgm:dir/>
          <dgm:animLvl val="lvl"/>
          <dgm:resizeHandles val="exact"/>
        </dgm:presLayoutVars>
      </dgm:prSet>
      <dgm:spPr/>
    </dgm:pt>
    <dgm:pt modelId="{10DEF3C3-4ABC-4FBF-AF7E-4B5D02C34137}" type="pres">
      <dgm:prSet presAssocID="{F6275F84-BE2F-4A98-BC05-00109AAC37B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F7159AF-36D2-478F-AED5-A0FA717C33FE}" type="pres">
      <dgm:prSet presAssocID="{6EEF2820-B8D2-48C7-8FF5-8EF23E92A3FD}" presName="parTxOnlySpace" presStyleCnt="0"/>
      <dgm:spPr/>
    </dgm:pt>
    <dgm:pt modelId="{D8F87F9C-A652-4968-96EA-9309EF831909}" type="pres">
      <dgm:prSet presAssocID="{735E1791-E547-476B-8D52-54FD0294A19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893531E-AA6D-431E-863A-42991CED2B0E}" type="pres">
      <dgm:prSet presAssocID="{30B80118-14FF-424E-8307-BA35C510FBBB}" presName="parTxOnlySpace" presStyleCnt="0"/>
      <dgm:spPr/>
    </dgm:pt>
    <dgm:pt modelId="{35790938-0B14-48B2-A316-59A2B53BA6D0}" type="pres">
      <dgm:prSet presAssocID="{AE16C2FE-B749-444C-A08F-E0F7DAF307D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72178BA-255C-40AA-AB50-F5D4B758EB19}" type="presOf" srcId="{AE16C2FE-B749-444C-A08F-E0F7DAF307D9}" destId="{35790938-0B14-48B2-A316-59A2B53BA6D0}" srcOrd="0" destOrd="0" presId="urn:microsoft.com/office/officeart/2005/8/layout/chevron1"/>
    <dgm:cxn modelId="{D77F0A77-E217-4AD7-8458-CB7243272FB3}" srcId="{C423965E-2C67-4A27-B6E4-19934BCCECD5}" destId="{735E1791-E547-476B-8D52-54FD0294A194}" srcOrd="1" destOrd="0" parTransId="{141B4816-F51F-4E74-8A50-CD11A7075ADA}" sibTransId="{30B80118-14FF-424E-8307-BA35C510FBBB}"/>
    <dgm:cxn modelId="{B2646AA0-2239-45F6-A6F7-473886A2FB9A}" srcId="{C423965E-2C67-4A27-B6E4-19934BCCECD5}" destId="{AE16C2FE-B749-444C-A08F-E0F7DAF307D9}" srcOrd="2" destOrd="0" parTransId="{505DE279-9281-4325-AEA5-9A47E9EAE6BA}" sibTransId="{59107A75-FD7A-4BD3-B930-46CAD64D3D4B}"/>
    <dgm:cxn modelId="{90AD4AA1-5748-4BD2-9310-EF2891C2F848}" srcId="{C423965E-2C67-4A27-B6E4-19934BCCECD5}" destId="{F6275F84-BE2F-4A98-BC05-00109AAC37B8}" srcOrd="0" destOrd="0" parTransId="{59B0E7A1-53C9-48FA-893D-A9DB7A012493}" sibTransId="{6EEF2820-B8D2-48C7-8FF5-8EF23E92A3FD}"/>
    <dgm:cxn modelId="{547EC8F1-A57F-4792-8477-0CD4CD882E00}" type="presOf" srcId="{F6275F84-BE2F-4A98-BC05-00109AAC37B8}" destId="{10DEF3C3-4ABC-4FBF-AF7E-4B5D02C34137}" srcOrd="0" destOrd="0" presId="urn:microsoft.com/office/officeart/2005/8/layout/chevron1"/>
    <dgm:cxn modelId="{8E6189A4-1799-4C3D-A7B2-2BF0898C4B8F}" type="presOf" srcId="{735E1791-E547-476B-8D52-54FD0294A194}" destId="{D8F87F9C-A652-4968-96EA-9309EF831909}" srcOrd="0" destOrd="0" presId="urn:microsoft.com/office/officeart/2005/8/layout/chevron1"/>
    <dgm:cxn modelId="{CBE836CD-5125-402F-82F6-1347EBA37C93}" type="presOf" srcId="{C423965E-2C67-4A27-B6E4-19934BCCECD5}" destId="{65308EB6-B019-4C9B-AE06-3040D088422C}" srcOrd="0" destOrd="0" presId="urn:microsoft.com/office/officeart/2005/8/layout/chevron1"/>
    <dgm:cxn modelId="{F863896A-6CC5-43B9-B4C2-19C434D3AE8E}" type="presParOf" srcId="{65308EB6-B019-4C9B-AE06-3040D088422C}" destId="{10DEF3C3-4ABC-4FBF-AF7E-4B5D02C34137}" srcOrd="0" destOrd="0" presId="urn:microsoft.com/office/officeart/2005/8/layout/chevron1"/>
    <dgm:cxn modelId="{76CE6B27-F427-4D23-9F28-3AB5B6DC1952}" type="presParOf" srcId="{65308EB6-B019-4C9B-AE06-3040D088422C}" destId="{FF7159AF-36D2-478F-AED5-A0FA717C33FE}" srcOrd="1" destOrd="0" presId="urn:microsoft.com/office/officeart/2005/8/layout/chevron1"/>
    <dgm:cxn modelId="{ABB466AB-CA65-40B1-94EA-571CF328D2B7}" type="presParOf" srcId="{65308EB6-B019-4C9B-AE06-3040D088422C}" destId="{D8F87F9C-A652-4968-96EA-9309EF831909}" srcOrd="2" destOrd="0" presId="urn:microsoft.com/office/officeart/2005/8/layout/chevron1"/>
    <dgm:cxn modelId="{44EB0D19-F25C-4B65-9856-25DE4CC2C8C9}" type="presParOf" srcId="{65308EB6-B019-4C9B-AE06-3040D088422C}" destId="{1893531E-AA6D-431E-863A-42991CED2B0E}" srcOrd="3" destOrd="0" presId="urn:microsoft.com/office/officeart/2005/8/layout/chevron1"/>
    <dgm:cxn modelId="{714E404A-6D25-45F4-A1EF-FD2DC5790DC1}" type="presParOf" srcId="{65308EB6-B019-4C9B-AE06-3040D088422C}" destId="{35790938-0B14-48B2-A316-59A2B53BA6D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23965E-2C67-4A27-B6E4-19934BCCECD5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F6275F84-BE2F-4A98-BC05-00109AAC37B8}">
      <dgm:prSet phldrT="[Text]" custT="1"/>
      <dgm:spPr>
        <a:solidFill>
          <a:schemeClr val="accent2">
            <a:hueOff val="0"/>
            <a:satOff val="0"/>
            <a:lumOff val="0"/>
            <a:alpha val="15000"/>
          </a:schemeClr>
        </a:solidFill>
      </dgm:spPr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Terminology</a:t>
          </a:r>
        </a:p>
      </dgm:t>
    </dgm:pt>
    <dgm:pt modelId="{59B0E7A1-53C9-48FA-893D-A9DB7A012493}" type="par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EEF2820-B8D2-48C7-8FF5-8EF23E92A3FD}" type="sib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735E1791-E547-476B-8D52-54FD0294A194}">
      <dgm:prSet phldrT="[Text]" custT="1"/>
      <dgm:spPr/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Why</a:t>
          </a:r>
        </a:p>
      </dgm:t>
    </dgm:pt>
    <dgm:pt modelId="{141B4816-F51F-4E74-8A50-CD11A7075ADA}" type="par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30B80118-14FF-424E-8307-BA35C510FBBB}" type="sib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AE16C2FE-B749-444C-A08F-E0F7DAF307D9}">
      <dgm:prSet phldrT="[Text]" custT="1"/>
      <dgm:spPr>
        <a:solidFill>
          <a:schemeClr val="accent2">
            <a:hueOff val="-1455363"/>
            <a:satOff val="-83928"/>
            <a:lumOff val="8628"/>
            <a:alpha val="15000"/>
          </a:schemeClr>
        </a:solidFill>
      </dgm:spPr>
      <dgm:t>
        <a:bodyPr/>
        <a:lstStyle/>
        <a:p>
          <a:r>
            <a:rPr lang="en-US" sz="4000" dirty="0" err="1">
              <a:latin typeface="Yanone Kaffeesatz Regular" panose="02000000000000000000" pitchFamily="2" charset="0"/>
            </a:rPr>
            <a:t>WrapUp</a:t>
          </a:r>
          <a:endParaRPr lang="en-US" sz="4000" dirty="0">
            <a:latin typeface="Yanone Kaffeesatz Regular" panose="02000000000000000000" pitchFamily="2" charset="0"/>
          </a:endParaRPr>
        </a:p>
      </dgm:t>
    </dgm:pt>
    <dgm:pt modelId="{505DE279-9281-4325-AEA5-9A47E9EAE6BA}" type="par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59107A75-FD7A-4BD3-B930-46CAD64D3D4B}" type="sib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5308EB6-B019-4C9B-AE06-3040D088422C}" type="pres">
      <dgm:prSet presAssocID="{C423965E-2C67-4A27-B6E4-19934BCCECD5}" presName="Name0" presStyleCnt="0">
        <dgm:presLayoutVars>
          <dgm:dir/>
          <dgm:animLvl val="lvl"/>
          <dgm:resizeHandles val="exact"/>
        </dgm:presLayoutVars>
      </dgm:prSet>
      <dgm:spPr/>
    </dgm:pt>
    <dgm:pt modelId="{10DEF3C3-4ABC-4FBF-AF7E-4B5D02C34137}" type="pres">
      <dgm:prSet presAssocID="{F6275F84-BE2F-4A98-BC05-00109AAC37B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F7159AF-36D2-478F-AED5-A0FA717C33FE}" type="pres">
      <dgm:prSet presAssocID="{6EEF2820-B8D2-48C7-8FF5-8EF23E92A3FD}" presName="parTxOnlySpace" presStyleCnt="0"/>
      <dgm:spPr/>
    </dgm:pt>
    <dgm:pt modelId="{D8F87F9C-A652-4968-96EA-9309EF831909}" type="pres">
      <dgm:prSet presAssocID="{735E1791-E547-476B-8D52-54FD0294A19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893531E-AA6D-431E-863A-42991CED2B0E}" type="pres">
      <dgm:prSet presAssocID="{30B80118-14FF-424E-8307-BA35C510FBBB}" presName="parTxOnlySpace" presStyleCnt="0"/>
      <dgm:spPr/>
    </dgm:pt>
    <dgm:pt modelId="{35790938-0B14-48B2-A316-59A2B53BA6D0}" type="pres">
      <dgm:prSet presAssocID="{AE16C2FE-B749-444C-A08F-E0F7DAF307D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FBACF488-7860-47B9-AC95-5AECB2B09C8A}" type="presOf" srcId="{F6275F84-BE2F-4A98-BC05-00109AAC37B8}" destId="{10DEF3C3-4ABC-4FBF-AF7E-4B5D02C34137}" srcOrd="0" destOrd="0" presId="urn:microsoft.com/office/officeart/2005/8/layout/chevron1"/>
    <dgm:cxn modelId="{0DC329EB-8AC7-47EE-B530-12F092B9BC65}" type="presOf" srcId="{C423965E-2C67-4A27-B6E4-19934BCCECD5}" destId="{65308EB6-B019-4C9B-AE06-3040D088422C}" srcOrd="0" destOrd="0" presId="urn:microsoft.com/office/officeart/2005/8/layout/chevron1"/>
    <dgm:cxn modelId="{D77F0A77-E217-4AD7-8458-CB7243272FB3}" srcId="{C423965E-2C67-4A27-B6E4-19934BCCECD5}" destId="{735E1791-E547-476B-8D52-54FD0294A194}" srcOrd="1" destOrd="0" parTransId="{141B4816-F51F-4E74-8A50-CD11A7075ADA}" sibTransId="{30B80118-14FF-424E-8307-BA35C510FBBB}"/>
    <dgm:cxn modelId="{B2646AA0-2239-45F6-A6F7-473886A2FB9A}" srcId="{C423965E-2C67-4A27-B6E4-19934BCCECD5}" destId="{AE16C2FE-B749-444C-A08F-E0F7DAF307D9}" srcOrd="2" destOrd="0" parTransId="{505DE279-9281-4325-AEA5-9A47E9EAE6BA}" sibTransId="{59107A75-FD7A-4BD3-B930-46CAD64D3D4B}"/>
    <dgm:cxn modelId="{1F6D4ED4-9EC2-44D4-B0C0-480E538CF43C}" type="presOf" srcId="{735E1791-E547-476B-8D52-54FD0294A194}" destId="{D8F87F9C-A652-4968-96EA-9309EF831909}" srcOrd="0" destOrd="0" presId="urn:microsoft.com/office/officeart/2005/8/layout/chevron1"/>
    <dgm:cxn modelId="{90AD4AA1-5748-4BD2-9310-EF2891C2F848}" srcId="{C423965E-2C67-4A27-B6E4-19934BCCECD5}" destId="{F6275F84-BE2F-4A98-BC05-00109AAC37B8}" srcOrd="0" destOrd="0" parTransId="{59B0E7A1-53C9-48FA-893D-A9DB7A012493}" sibTransId="{6EEF2820-B8D2-48C7-8FF5-8EF23E92A3FD}"/>
    <dgm:cxn modelId="{74057C34-FBF3-4944-AFC9-4189C7CF8A43}" type="presOf" srcId="{AE16C2FE-B749-444C-A08F-E0F7DAF307D9}" destId="{35790938-0B14-48B2-A316-59A2B53BA6D0}" srcOrd="0" destOrd="0" presId="urn:microsoft.com/office/officeart/2005/8/layout/chevron1"/>
    <dgm:cxn modelId="{EC328318-445B-4AF7-83A6-D7F24DB241F2}" type="presParOf" srcId="{65308EB6-B019-4C9B-AE06-3040D088422C}" destId="{10DEF3C3-4ABC-4FBF-AF7E-4B5D02C34137}" srcOrd="0" destOrd="0" presId="urn:microsoft.com/office/officeart/2005/8/layout/chevron1"/>
    <dgm:cxn modelId="{907CB72C-9DE8-4291-B655-93572F69D0F9}" type="presParOf" srcId="{65308EB6-B019-4C9B-AE06-3040D088422C}" destId="{FF7159AF-36D2-478F-AED5-A0FA717C33FE}" srcOrd="1" destOrd="0" presId="urn:microsoft.com/office/officeart/2005/8/layout/chevron1"/>
    <dgm:cxn modelId="{6F0528F9-254B-41DA-93A9-E8C9124BAFF4}" type="presParOf" srcId="{65308EB6-B019-4C9B-AE06-3040D088422C}" destId="{D8F87F9C-A652-4968-96EA-9309EF831909}" srcOrd="2" destOrd="0" presId="urn:microsoft.com/office/officeart/2005/8/layout/chevron1"/>
    <dgm:cxn modelId="{07798699-EB94-44B4-8E5E-56FA2FEB2DDB}" type="presParOf" srcId="{65308EB6-B019-4C9B-AE06-3040D088422C}" destId="{1893531E-AA6D-431E-863A-42991CED2B0E}" srcOrd="3" destOrd="0" presId="urn:microsoft.com/office/officeart/2005/8/layout/chevron1"/>
    <dgm:cxn modelId="{CFC78F6B-F69D-49D7-81A3-ED7983B24B7C}" type="presParOf" srcId="{65308EB6-B019-4C9B-AE06-3040D088422C}" destId="{35790938-0B14-48B2-A316-59A2B53BA6D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423965E-2C67-4A27-B6E4-19934BCCECD5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F6275F84-BE2F-4A98-BC05-00109AAC37B8}">
      <dgm:prSet phldrT="[Text]" custT="1"/>
      <dgm:spPr>
        <a:solidFill>
          <a:schemeClr val="accent2">
            <a:hueOff val="0"/>
            <a:satOff val="0"/>
            <a:lumOff val="0"/>
            <a:alpha val="15000"/>
          </a:schemeClr>
        </a:solidFill>
      </dgm:spPr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Terminology</a:t>
          </a:r>
        </a:p>
      </dgm:t>
    </dgm:pt>
    <dgm:pt modelId="{59B0E7A1-53C9-48FA-893D-A9DB7A012493}" type="par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EEF2820-B8D2-48C7-8FF5-8EF23E92A3FD}" type="sib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735E1791-E547-476B-8D52-54FD0294A194}">
      <dgm:prSet phldrT="[Text]" custT="1"/>
      <dgm:spPr>
        <a:solidFill>
          <a:schemeClr val="accent2">
            <a:hueOff val="0"/>
            <a:satOff val="0"/>
            <a:lumOff val="0"/>
            <a:alpha val="15000"/>
          </a:schemeClr>
        </a:solidFill>
      </dgm:spPr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Why</a:t>
          </a:r>
        </a:p>
      </dgm:t>
    </dgm:pt>
    <dgm:pt modelId="{141B4816-F51F-4E74-8A50-CD11A7075ADA}" type="par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30B80118-14FF-424E-8307-BA35C510FBBB}" type="sib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AE16C2FE-B749-444C-A08F-E0F7DAF307D9}">
      <dgm:prSet phldrT="[Text]" custT="1"/>
      <dgm:spPr/>
      <dgm:t>
        <a:bodyPr/>
        <a:lstStyle/>
        <a:p>
          <a:r>
            <a:rPr lang="en-US" sz="4000" dirty="0" err="1">
              <a:latin typeface="Yanone Kaffeesatz Regular" panose="02000000000000000000" pitchFamily="2" charset="0"/>
            </a:rPr>
            <a:t>WrapUp</a:t>
          </a:r>
          <a:endParaRPr lang="en-US" sz="4000" dirty="0">
            <a:latin typeface="Yanone Kaffeesatz Regular" panose="02000000000000000000" pitchFamily="2" charset="0"/>
          </a:endParaRPr>
        </a:p>
      </dgm:t>
    </dgm:pt>
    <dgm:pt modelId="{505DE279-9281-4325-AEA5-9A47E9EAE6BA}" type="par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59107A75-FD7A-4BD3-B930-46CAD64D3D4B}" type="sib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5308EB6-B019-4C9B-AE06-3040D088422C}" type="pres">
      <dgm:prSet presAssocID="{C423965E-2C67-4A27-B6E4-19934BCCECD5}" presName="Name0" presStyleCnt="0">
        <dgm:presLayoutVars>
          <dgm:dir/>
          <dgm:animLvl val="lvl"/>
          <dgm:resizeHandles val="exact"/>
        </dgm:presLayoutVars>
      </dgm:prSet>
      <dgm:spPr/>
    </dgm:pt>
    <dgm:pt modelId="{10DEF3C3-4ABC-4FBF-AF7E-4B5D02C34137}" type="pres">
      <dgm:prSet presAssocID="{F6275F84-BE2F-4A98-BC05-00109AAC37B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F7159AF-36D2-478F-AED5-A0FA717C33FE}" type="pres">
      <dgm:prSet presAssocID="{6EEF2820-B8D2-48C7-8FF5-8EF23E92A3FD}" presName="parTxOnlySpace" presStyleCnt="0"/>
      <dgm:spPr/>
    </dgm:pt>
    <dgm:pt modelId="{D8F87F9C-A652-4968-96EA-9309EF831909}" type="pres">
      <dgm:prSet presAssocID="{735E1791-E547-476B-8D52-54FD0294A19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893531E-AA6D-431E-863A-42991CED2B0E}" type="pres">
      <dgm:prSet presAssocID="{30B80118-14FF-424E-8307-BA35C510FBBB}" presName="parTxOnlySpace" presStyleCnt="0"/>
      <dgm:spPr/>
    </dgm:pt>
    <dgm:pt modelId="{35790938-0B14-48B2-A316-59A2B53BA6D0}" type="pres">
      <dgm:prSet presAssocID="{AE16C2FE-B749-444C-A08F-E0F7DAF307D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E2BEFBFC-196B-472A-BC29-9D46042E9C5F}" type="presOf" srcId="{AE16C2FE-B749-444C-A08F-E0F7DAF307D9}" destId="{35790938-0B14-48B2-A316-59A2B53BA6D0}" srcOrd="0" destOrd="0" presId="urn:microsoft.com/office/officeart/2005/8/layout/chevron1"/>
    <dgm:cxn modelId="{D967B2B8-994C-461C-A826-E96E30C192D7}" type="presOf" srcId="{C423965E-2C67-4A27-B6E4-19934BCCECD5}" destId="{65308EB6-B019-4C9B-AE06-3040D088422C}" srcOrd="0" destOrd="0" presId="urn:microsoft.com/office/officeart/2005/8/layout/chevron1"/>
    <dgm:cxn modelId="{D77F0A77-E217-4AD7-8458-CB7243272FB3}" srcId="{C423965E-2C67-4A27-B6E4-19934BCCECD5}" destId="{735E1791-E547-476B-8D52-54FD0294A194}" srcOrd="1" destOrd="0" parTransId="{141B4816-F51F-4E74-8A50-CD11A7075ADA}" sibTransId="{30B80118-14FF-424E-8307-BA35C510FBBB}"/>
    <dgm:cxn modelId="{0600CEDC-A98F-4014-BB10-24842CF2070C}" type="presOf" srcId="{F6275F84-BE2F-4A98-BC05-00109AAC37B8}" destId="{10DEF3C3-4ABC-4FBF-AF7E-4B5D02C34137}" srcOrd="0" destOrd="0" presId="urn:microsoft.com/office/officeart/2005/8/layout/chevron1"/>
    <dgm:cxn modelId="{B2646AA0-2239-45F6-A6F7-473886A2FB9A}" srcId="{C423965E-2C67-4A27-B6E4-19934BCCECD5}" destId="{AE16C2FE-B749-444C-A08F-E0F7DAF307D9}" srcOrd="2" destOrd="0" parTransId="{505DE279-9281-4325-AEA5-9A47E9EAE6BA}" sibTransId="{59107A75-FD7A-4BD3-B930-46CAD64D3D4B}"/>
    <dgm:cxn modelId="{90AD4AA1-5748-4BD2-9310-EF2891C2F848}" srcId="{C423965E-2C67-4A27-B6E4-19934BCCECD5}" destId="{F6275F84-BE2F-4A98-BC05-00109AAC37B8}" srcOrd="0" destOrd="0" parTransId="{59B0E7A1-53C9-48FA-893D-A9DB7A012493}" sibTransId="{6EEF2820-B8D2-48C7-8FF5-8EF23E92A3FD}"/>
    <dgm:cxn modelId="{7D7D508A-41D1-4103-9C3E-764717BDAA79}" type="presOf" srcId="{735E1791-E547-476B-8D52-54FD0294A194}" destId="{D8F87F9C-A652-4968-96EA-9309EF831909}" srcOrd="0" destOrd="0" presId="urn:microsoft.com/office/officeart/2005/8/layout/chevron1"/>
    <dgm:cxn modelId="{42E3DD19-489A-4AE6-BA05-35D1579D6CB0}" type="presParOf" srcId="{65308EB6-B019-4C9B-AE06-3040D088422C}" destId="{10DEF3C3-4ABC-4FBF-AF7E-4B5D02C34137}" srcOrd="0" destOrd="0" presId="urn:microsoft.com/office/officeart/2005/8/layout/chevron1"/>
    <dgm:cxn modelId="{58EFC923-D2B1-491C-9A44-9DA1558DFE2B}" type="presParOf" srcId="{65308EB6-B019-4C9B-AE06-3040D088422C}" destId="{FF7159AF-36D2-478F-AED5-A0FA717C33FE}" srcOrd="1" destOrd="0" presId="urn:microsoft.com/office/officeart/2005/8/layout/chevron1"/>
    <dgm:cxn modelId="{542BB2D5-5DC3-4681-978B-0B2334935C64}" type="presParOf" srcId="{65308EB6-B019-4C9B-AE06-3040D088422C}" destId="{D8F87F9C-A652-4968-96EA-9309EF831909}" srcOrd="2" destOrd="0" presId="urn:microsoft.com/office/officeart/2005/8/layout/chevron1"/>
    <dgm:cxn modelId="{7192F90A-BABC-43F2-AE6D-6F372342CD11}" type="presParOf" srcId="{65308EB6-B019-4C9B-AE06-3040D088422C}" destId="{1893531E-AA6D-431E-863A-42991CED2B0E}" srcOrd="3" destOrd="0" presId="urn:microsoft.com/office/officeart/2005/8/layout/chevron1"/>
    <dgm:cxn modelId="{8862A64E-4275-4E52-A5BA-78893263FF2C}" type="presParOf" srcId="{65308EB6-B019-4C9B-AE06-3040D088422C}" destId="{35790938-0B14-48B2-A316-59A2B53BA6D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EF3C3-4ABC-4FBF-AF7E-4B5D02C34137}">
      <dsp:nvSpPr>
        <dsp:cNvPr id="0" name=""/>
        <dsp:cNvSpPr/>
      </dsp:nvSpPr>
      <dsp:spPr>
        <a:xfrm>
          <a:off x="3097" y="2565233"/>
          <a:ext cx="3774180" cy="150967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Yanone Kaffeesatz Regular" panose="02000000000000000000" pitchFamily="2" charset="0"/>
            </a:rPr>
            <a:t>Terminology</a:t>
          </a:r>
        </a:p>
      </dsp:txBody>
      <dsp:txXfrm>
        <a:off x="757933" y="2565233"/>
        <a:ext cx="2264508" cy="1509672"/>
      </dsp:txXfrm>
    </dsp:sp>
    <dsp:sp modelId="{D8F87F9C-A652-4968-96EA-9309EF831909}">
      <dsp:nvSpPr>
        <dsp:cNvPr id="0" name=""/>
        <dsp:cNvSpPr/>
      </dsp:nvSpPr>
      <dsp:spPr>
        <a:xfrm>
          <a:off x="3399859" y="2565233"/>
          <a:ext cx="3774180" cy="1509672"/>
        </a:xfrm>
        <a:prstGeom prst="chevron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Yanone Kaffeesatz Regular" panose="02000000000000000000" pitchFamily="2" charset="0"/>
            </a:rPr>
            <a:t>Why</a:t>
          </a:r>
        </a:p>
      </dsp:txBody>
      <dsp:txXfrm>
        <a:off x="4154695" y="2565233"/>
        <a:ext cx="2264508" cy="1509672"/>
      </dsp:txXfrm>
    </dsp:sp>
    <dsp:sp modelId="{35790938-0B14-48B2-A316-59A2B53BA6D0}">
      <dsp:nvSpPr>
        <dsp:cNvPr id="0" name=""/>
        <dsp:cNvSpPr/>
      </dsp:nvSpPr>
      <dsp:spPr>
        <a:xfrm>
          <a:off x="6796622" y="2565233"/>
          <a:ext cx="3774180" cy="1509672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 err="1">
              <a:latin typeface="Yanone Kaffeesatz Regular" panose="02000000000000000000" pitchFamily="2" charset="0"/>
            </a:rPr>
            <a:t>WrapUp</a:t>
          </a:r>
          <a:endParaRPr lang="en-US" sz="4000" kern="1200" dirty="0">
            <a:latin typeface="Yanone Kaffeesatz Regular" panose="02000000000000000000" pitchFamily="2" charset="0"/>
          </a:endParaRPr>
        </a:p>
      </dsp:txBody>
      <dsp:txXfrm>
        <a:off x="7551458" y="2565233"/>
        <a:ext cx="2264508" cy="15096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EF3C3-4ABC-4FBF-AF7E-4B5D02C34137}">
      <dsp:nvSpPr>
        <dsp:cNvPr id="0" name=""/>
        <dsp:cNvSpPr/>
      </dsp:nvSpPr>
      <dsp:spPr>
        <a:xfrm>
          <a:off x="3097" y="2565233"/>
          <a:ext cx="3774180" cy="150967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Yanone Kaffeesatz Regular" panose="02000000000000000000" pitchFamily="2" charset="0"/>
            </a:rPr>
            <a:t>Terminology</a:t>
          </a:r>
        </a:p>
      </dsp:txBody>
      <dsp:txXfrm>
        <a:off x="757933" y="2565233"/>
        <a:ext cx="2264508" cy="1509672"/>
      </dsp:txXfrm>
    </dsp:sp>
    <dsp:sp modelId="{D8F87F9C-A652-4968-96EA-9309EF831909}">
      <dsp:nvSpPr>
        <dsp:cNvPr id="0" name=""/>
        <dsp:cNvSpPr/>
      </dsp:nvSpPr>
      <dsp:spPr>
        <a:xfrm>
          <a:off x="3399859" y="2565233"/>
          <a:ext cx="3774180" cy="1509672"/>
        </a:xfrm>
        <a:prstGeom prst="chevron">
          <a:avLst/>
        </a:prstGeom>
        <a:solidFill>
          <a:schemeClr val="accent2">
            <a:hueOff val="-727682"/>
            <a:satOff val="-41964"/>
            <a:lumOff val="4314"/>
            <a:alpha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Yanone Kaffeesatz Regular" panose="02000000000000000000" pitchFamily="2" charset="0"/>
            </a:rPr>
            <a:t>Why</a:t>
          </a:r>
        </a:p>
      </dsp:txBody>
      <dsp:txXfrm>
        <a:off x="4154695" y="2565233"/>
        <a:ext cx="2264508" cy="1509672"/>
      </dsp:txXfrm>
    </dsp:sp>
    <dsp:sp modelId="{35790938-0B14-48B2-A316-59A2B53BA6D0}">
      <dsp:nvSpPr>
        <dsp:cNvPr id="0" name=""/>
        <dsp:cNvSpPr/>
      </dsp:nvSpPr>
      <dsp:spPr>
        <a:xfrm>
          <a:off x="6796622" y="2565233"/>
          <a:ext cx="3774180" cy="1509672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  <a:alpha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 err="1">
              <a:latin typeface="Yanone Kaffeesatz Regular" panose="02000000000000000000" pitchFamily="2" charset="0"/>
            </a:rPr>
            <a:t>WrapUp</a:t>
          </a:r>
          <a:endParaRPr lang="en-US" sz="4000" kern="1200" dirty="0">
            <a:latin typeface="Yanone Kaffeesatz Regular" panose="02000000000000000000" pitchFamily="2" charset="0"/>
          </a:endParaRPr>
        </a:p>
      </dsp:txBody>
      <dsp:txXfrm>
        <a:off x="7551458" y="2565233"/>
        <a:ext cx="2264508" cy="15096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EF3C3-4ABC-4FBF-AF7E-4B5D02C34137}">
      <dsp:nvSpPr>
        <dsp:cNvPr id="0" name=""/>
        <dsp:cNvSpPr/>
      </dsp:nvSpPr>
      <dsp:spPr>
        <a:xfrm>
          <a:off x="3097" y="2565233"/>
          <a:ext cx="3774180" cy="1509672"/>
        </a:xfrm>
        <a:prstGeom prst="chevron">
          <a:avLst/>
        </a:prstGeom>
        <a:solidFill>
          <a:schemeClr val="accent2">
            <a:hueOff val="0"/>
            <a:satOff val="0"/>
            <a:lumOff val="0"/>
            <a:alpha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Yanone Kaffeesatz Regular" panose="02000000000000000000" pitchFamily="2" charset="0"/>
            </a:rPr>
            <a:t>Terminology</a:t>
          </a:r>
        </a:p>
      </dsp:txBody>
      <dsp:txXfrm>
        <a:off x="757933" y="2565233"/>
        <a:ext cx="2264508" cy="1509672"/>
      </dsp:txXfrm>
    </dsp:sp>
    <dsp:sp modelId="{D8F87F9C-A652-4968-96EA-9309EF831909}">
      <dsp:nvSpPr>
        <dsp:cNvPr id="0" name=""/>
        <dsp:cNvSpPr/>
      </dsp:nvSpPr>
      <dsp:spPr>
        <a:xfrm>
          <a:off x="3399859" y="2565233"/>
          <a:ext cx="3774180" cy="1509672"/>
        </a:xfrm>
        <a:prstGeom prst="chevron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Yanone Kaffeesatz Regular" panose="02000000000000000000" pitchFamily="2" charset="0"/>
            </a:rPr>
            <a:t>Why</a:t>
          </a:r>
        </a:p>
      </dsp:txBody>
      <dsp:txXfrm>
        <a:off x="4154695" y="2565233"/>
        <a:ext cx="2264508" cy="1509672"/>
      </dsp:txXfrm>
    </dsp:sp>
    <dsp:sp modelId="{35790938-0B14-48B2-A316-59A2B53BA6D0}">
      <dsp:nvSpPr>
        <dsp:cNvPr id="0" name=""/>
        <dsp:cNvSpPr/>
      </dsp:nvSpPr>
      <dsp:spPr>
        <a:xfrm>
          <a:off x="6796622" y="2565233"/>
          <a:ext cx="3774180" cy="1509672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  <a:alpha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 err="1">
              <a:latin typeface="Yanone Kaffeesatz Regular" panose="02000000000000000000" pitchFamily="2" charset="0"/>
            </a:rPr>
            <a:t>WrapUp</a:t>
          </a:r>
          <a:endParaRPr lang="en-US" sz="4000" kern="1200" dirty="0">
            <a:latin typeface="Yanone Kaffeesatz Regular" panose="02000000000000000000" pitchFamily="2" charset="0"/>
          </a:endParaRPr>
        </a:p>
      </dsp:txBody>
      <dsp:txXfrm>
        <a:off x="7551458" y="2565233"/>
        <a:ext cx="2264508" cy="15096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EF3C3-4ABC-4FBF-AF7E-4B5D02C34137}">
      <dsp:nvSpPr>
        <dsp:cNvPr id="0" name=""/>
        <dsp:cNvSpPr/>
      </dsp:nvSpPr>
      <dsp:spPr>
        <a:xfrm>
          <a:off x="3097" y="2565233"/>
          <a:ext cx="3774180" cy="1509672"/>
        </a:xfrm>
        <a:prstGeom prst="chevron">
          <a:avLst/>
        </a:prstGeom>
        <a:solidFill>
          <a:schemeClr val="accent2">
            <a:hueOff val="0"/>
            <a:satOff val="0"/>
            <a:lumOff val="0"/>
            <a:alpha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Yanone Kaffeesatz Regular" panose="02000000000000000000" pitchFamily="2" charset="0"/>
            </a:rPr>
            <a:t>Terminology</a:t>
          </a:r>
        </a:p>
      </dsp:txBody>
      <dsp:txXfrm>
        <a:off x="757933" y="2565233"/>
        <a:ext cx="2264508" cy="1509672"/>
      </dsp:txXfrm>
    </dsp:sp>
    <dsp:sp modelId="{D8F87F9C-A652-4968-96EA-9309EF831909}">
      <dsp:nvSpPr>
        <dsp:cNvPr id="0" name=""/>
        <dsp:cNvSpPr/>
      </dsp:nvSpPr>
      <dsp:spPr>
        <a:xfrm>
          <a:off x="3399859" y="2565233"/>
          <a:ext cx="3774180" cy="1509672"/>
        </a:xfrm>
        <a:prstGeom prst="chevron">
          <a:avLst/>
        </a:prstGeom>
        <a:solidFill>
          <a:schemeClr val="accent2">
            <a:hueOff val="0"/>
            <a:satOff val="0"/>
            <a:lumOff val="0"/>
            <a:alpha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Yanone Kaffeesatz Regular" panose="02000000000000000000" pitchFamily="2" charset="0"/>
            </a:rPr>
            <a:t>Why</a:t>
          </a:r>
        </a:p>
      </dsp:txBody>
      <dsp:txXfrm>
        <a:off x="4154695" y="2565233"/>
        <a:ext cx="2264508" cy="1509672"/>
      </dsp:txXfrm>
    </dsp:sp>
    <dsp:sp modelId="{35790938-0B14-48B2-A316-59A2B53BA6D0}">
      <dsp:nvSpPr>
        <dsp:cNvPr id="0" name=""/>
        <dsp:cNvSpPr/>
      </dsp:nvSpPr>
      <dsp:spPr>
        <a:xfrm>
          <a:off x="6796622" y="2565233"/>
          <a:ext cx="3774180" cy="1509672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 err="1">
              <a:latin typeface="Yanone Kaffeesatz Regular" panose="02000000000000000000" pitchFamily="2" charset="0"/>
            </a:rPr>
            <a:t>WrapUp</a:t>
          </a:r>
          <a:endParaRPr lang="en-US" sz="4000" kern="1200" dirty="0">
            <a:latin typeface="Yanone Kaffeesatz Regular" panose="02000000000000000000" pitchFamily="2" charset="0"/>
          </a:endParaRPr>
        </a:p>
      </dsp:txBody>
      <dsp:txXfrm>
        <a:off x="7551458" y="2565233"/>
        <a:ext cx="2264508" cy="1509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87070D-87AF-4443-8990-425EA27CC244}" type="datetimeFigureOut">
              <a:rPr lang="de-CH" smtClean="0"/>
              <a:t>18.05.2016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CA07FD-5BD5-4529-84B0-48DD2C561176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224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warm welcome to the presentation </a:t>
            </a:r>
            <a:r>
              <a:rPr lang="en-US" dirty="0" err="1"/>
              <a:t>async</a:t>
            </a:r>
            <a:r>
              <a:rPr lang="en-US" dirty="0"/>
              <a:t>/Await The die</a:t>
            </a:r>
            <a:r>
              <a:rPr lang="en-US" baseline="0" dirty="0"/>
              <a:t> is cast.</a:t>
            </a:r>
            <a:endParaRPr lang="en-US" dirty="0"/>
          </a:p>
          <a:p>
            <a:r>
              <a:rPr lang="en-US" baseline="0" dirty="0"/>
              <a:t>Today we talk about the fundamental </a:t>
            </a:r>
            <a:r>
              <a:rPr lang="en-US" baseline="0" dirty="0" err="1"/>
              <a:t>priniciples</a:t>
            </a:r>
            <a:r>
              <a:rPr lang="en-US" baseline="0" dirty="0"/>
              <a:t> behind </a:t>
            </a:r>
            <a:r>
              <a:rPr lang="en-US" baseline="0" dirty="0" err="1"/>
              <a:t>async</a:t>
            </a:r>
            <a:r>
              <a:rPr lang="en-US" baseline="0" dirty="0"/>
              <a:t>/await and why you should be betting on that horse.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61166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Concurrent</a:t>
            </a:r>
            <a:r>
              <a:rPr lang="en-US" baseline="0" dirty="0"/>
              <a:t> is like me while doing the laundry, I walk into the kitchen, put my newspaper away, fill the remaining dishes into the dishwasher and start the dishwasher and go back to reading the newspaper</a:t>
            </a:r>
            <a:endParaRPr lang="en-US" dirty="0"/>
          </a:p>
          <a:p>
            <a:endParaRPr lang="en-US" dirty="0"/>
          </a:p>
          <a:p>
            <a:r>
              <a:rPr lang="en-US" baseline="0" dirty="0"/>
              <a:t>In software this means</a:t>
            </a:r>
          </a:p>
          <a:p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There is a coordinator called Scheduler which deals usually on a single thread with multiple concurrent work items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These work items can be interleaved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Depending on the scheduler work can still be 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distributed over threads and processors, but doesn’t have 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aseline="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06212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Parallel can be compared to the laundromat. Multiple people can do their laundry in parallel.</a:t>
            </a:r>
          </a:p>
          <a:p>
            <a:endParaRPr lang="en-US" baseline="0" dirty="0"/>
          </a:p>
          <a:p>
            <a:r>
              <a:rPr lang="en-US" baseline="0" dirty="0"/>
              <a:t>In software this means</a:t>
            </a:r>
            <a:endParaRPr lang="en-US" dirty="0"/>
          </a:p>
          <a:p>
            <a:endParaRPr lang="en-US" dirty="0"/>
          </a:p>
          <a:p>
            <a:r>
              <a:rPr lang="en-US" dirty="0"/>
              <a:t>A parallel</a:t>
            </a:r>
            <a:r>
              <a:rPr lang="en-US" baseline="0" dirty="0"/>
              <a:t> program means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Independent subexpression are evaluated simultaneously on different processors or thread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Goal: Finish computation faster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Ideally suited for CPU bound work such as sorting data in-memory, filter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To be able to benefit from parallelism the problem needs to be dividable into induvial sub items which can be worked on independently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You can achieve parallelism using concurrency</a:t>
            </a:r>
            <a:r>
              <a:rPr lang="en-US" sz="1200" baseline="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constructs but not the other way around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18069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When the laundry is done, I can take out the clothes and dry them in the dryer. So drying is a continuation of the laundry.</a:t>
            </a:r>
          </a:p>
          <a:p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In asynchronous programming a continuation is </a:t>
            </a:r>
          </a:p>
          <a:p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A function that is scheduled for execution after its prerequisite function has completed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66382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set the baseline</a:t>
            </a:r>
            <a:r>
              <a:rPr lang="en-US" baseline="0" dirty="0"/>
              <a:t> with the terminologies. Let’s dive into code.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293639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async</a:t>
            </a:r>
            <a:r>
              <a:rPr lang="en-US" dirty="0"/>
              <a:t>/await</a:t>
            </a:r>
            <a:r>
              <a:rPr lang="en-US" baseline="0" dirty="0"/>
              <a:t> keywords are here to reduce the nesting of continuations, also called </a:t>
            </a:r>
            <a:r>
              <a:rPr lang="en-US" baseline="0" dirty="0" err="1"/>
              <a:t>christmas</a:t>
            </a:r>
            <a:r>
              <a:rPr lang="en-US" baseline="0" dirty="0"/>
              <a:t> tree programming, and therefore simplify code drastically.</a:t>
            </a:r>
            <a:endParaRPr lang="en-US" dirty="0"/>
          </a:p>
          <a:p>
            <a:r>
              <a:rPr lang="en-US" dirty="0" err="1"/>
              <a:t>Async</a:t>
            </a:r>
            <a:r>
              <a:rPr lang="en-US" dirty="0"/>
              <a:t>/wait is Syntactic sugar augmented</a:t>
            </a:r>
            <a:r>
              <a:rPr lang="en-US" baseline="0" dirty="0"/>
              <a:t> with compiler magic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97336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instead of</a:t>
            </a:r>
            <a:r>
              <a:rPr lang="en-US" baseline="0" dirty="0"/>
              <a:t> we can write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45265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591195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1450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564212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6853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Daniel, Solution Architect…</a:t>
            </a:r>
          </a:p>
          <a:p>
            <a:r>
              <a:rPr lang="en-US" dirty="0"/>
              <a:t>I live in central</a:t>
            </a:r>
            <a:r>
              <a:rPr lang="en-US" baseline="0" dirty="0"/>
              <a:t> Switzerland. If you want to know more about me listen to episode 77 of developer on fire</a:t>
            </a:r>
            <a:endParaRPr lang="en-US" dirty="0"/>
          </a:p>
          <a:p>
            <a:r>
              <a:rPr lang="en-US" dirty="0"/>
              <a:t>You can reach me on twitter under @danielmarbach</a:t>
            </a:r>
          </a:p>
          <a:p>
            <a:r>
              <a:rPr lang="en-US" dirty="0"/>
              <a:t>I blog on the particular blog and on my personal blog</a:t>
            </a:r>
          </a:p>
          <a:p>
            <a:r>
              <a:rPr lang="en-US" dirty="0"/>
              <a:t>Subscribe after this webinar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1455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82524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https://msdn.microsoft.com/en-us/library/system.net.http.httpclient.aspx</a:t>
            </a:r>
          </a:p>
          <a:p>
            <a:endParaRPr lang="de-CH" dirty="0"/>
          </a:p>
          <a:p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provides</a:t>
            </a:r>
            <a:r>
              <a:rPr lang="de-CH" dirty="0"/>
              <a:t> </a:t>
            </a:r>
            <a:r>
              <a:rPr lang="de-CH" dirty="0" err="1"/>
              <a:t>asynchronous</a:t>
            </a:r>
            <a:r>
              <a:rPr lang="de-CH" dirty="0"/>
              <a:t>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599172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legacy</a:t>
            </a:r>
            <a:r>
              <a:rPr lang="de-CH" dirty="0"/>
              <a:t> </a:t>
            </a:r>
            <a:r>
              <a:rPr lang="de-CH" dirty="0" err="1"/>
              <a:t>reasons</a:t>
            </a:r>
            <a:r>
              <a:rPr lang="de-CH" dirty="0"/>
              <a:t>:</a:t>
            </a:r>
          </a:p>
          <a:p>
            <a:r>
              <a:rPr lang="de-CH" dirty="0" err="1"/>
              <a:t>There</a:t>
            </a:r>
            <a:r>
              <a:rPr lang="de-CH" baseline="0" dirty="0"/>
              <a:t> </a:t>
            </a:r>
            <a:r>
              <a:rPr lang="de-CH" baseline="0" dirty="0" err="1"/>
              <a:t>are</a:t>
            </a:r>
            <a:r>
              <a:rPr lang="de-CH" baseline="0" dirty="0"/>
              <a:t> still </a:t>
            </a:r>
            <a:r>
              <a:rPr lang="de-CH" baseline="0" dirty="0" err="1"/>
              <a:t>synchronous</a:t>
            </a:r>
            <a:r>
              <a:rPr lang="de-CH" baseline="0" dirty="0"/>
              <a:t> APIs </a:t>
            </a:r>
            <a:r>
              <a:rPr lang="de-CH" baseline="0" dirty="0" err="1"/>
              <a:t>provided</a:t>
            </a:r>
            <a:r>
              <a:rPr lang="de-CH" baseline="0" dirty="0"/>
              <a:t>, but </a:t>
            </a:r>
            <a:r>
              <a:rPr lang="de-CH" baseline="0" dirty="0" err="1"/>
              <a:t>most</a:t>
            </a:r>
            <a:r>
              <a:rPr lang="de-CH" baseline="0" dirty="0"/>
              <a:t> </a:t>
            </a:r>
            <a:r>
              <a:rPr lang="de-CH" baseline="0" dirty="0" err="1"/>
              <a:t>love</a:t>
            </a:r>
            <a:r>
              <a:rPr lang="de-CH" baseline="0" dirty="0"/>
              <a:t> </a:t>
            </a:r>
            <a:r>
              <a:rPr lang="de-CH" baseline="0" dirty="0" err="1"/>
              <a:t>goes</a:t>
            </a:r>
            <a:r>
              <a:rPr lang="de-CH" baseline="0" dirty="0"/>
              <a:t> </a:t>
            </a:r>
            <a:r>
              <a:rPr lang="de-CH" baseline="0" dirty="0" err="1"/>
              <a:t>into</a:t>
            </a:r>
            <a:r>
              <a:rPr lang="de-CH" baseline="0" dirty="0"/>
              <a:t> </a:t>
            </a:r>
            <a:r>
              <a:rPr lang="de-CH" baseline="0" dirty="0" err="1"/>
              <a:t>asynchronous</a:t>
            </a:r>
            <a:r>
              <a:rPr lang="de-CH" baseline="0" dirty="0"/>
              <a:t> APIs. </a:t>
            </a:r>
            <a:r>
              <a:rPr lang="de-CH" baseline="0" dirty="0" err="1"/>
              <a:t>Sometimes</a:t>
            </a:r>
            <a:r>
              <a:rPr lang="de-CH" baseline="0" dirty="0"/>
              <a:t> </a:t>
            </a:r>
            <a:r>
              <a:rPr lang="de-CH" baseline="0" dirty="0" err="1"/>
              <a:t>synchronous</a:t>
            </a:r>
            <a:r>
              <a:rPr lang="de-CH" baseline="0" dirty="0"/>
              <a:t> APIs </a:t>
            </a:r>
            <a:r>
              <a:rPr lang="de-CH" baseline="0" dirty="0" err="1"/>
              <a:t>behave</a:t>
            </a:r>
            <a:r>
              <a:rPr lang="de-CH" baseline="0" dirty="0"/>
              <a:t> </a:t>
            </a:r>
            <a:r>
              <a:rPr lang="de-CH" baseline="0" dirty="0" err="1"/>
              <a:t>differently</a:t>
            </a:r>
            <a:r>
              <a:rPr lang="de-CH" baseline="0" dirty="0"/>
              <a:t> </a:t>
            </a:r>
            <a:r>
              <a:rPr lang="de-CH" baseline="0" dirty="0" err="1"/>
              <a:t>than</a:t>
            </a:r>
            <a:r>
              <a:rPr lang="de-CH" baseline="0" dirty="0"/>
              <a:t> </a:t>
            </a:r>
            <a:r>
              <a:rPr lang="de-CH" baseline="0" dirty="0" err="1"/>
              <a:t>asynchronous</a:t>
            </a:r>
            <a:r>
              <a:rPr lang="de-CH" baseline="0" dirty="0"/>
              <a:t> APIs. Bugs </a:t>
            </a:r>
            <a:r>
              <a:rPr lang="de-CH" baseline="0" dirty="0" err="1"/>
              <a:t>get</a:t>
            </a:r>
            <a:r>
              <a:rPr lang="de-CH" baseline="0" dirty="0"/>
              <a:t> </a:t>
            </a:r>
            <a:r>
              <a:rPr lang="de-CH" baseline="0" dirty="0" err="1"/>
              <a:t>fixed</a:t>
            </a:r>
            <a:r>
              <a:rPr lang="de-CH" baseline="0" dirty="0"/>
              <a:t> on </a:t>
            </a:r>
            <a:r>
              <a:rPr lang="de-CH" baseline="0" dirty="0" err="1"/>
              <a:t>sync</a:t>
            </a:r>
            <a:r>
              <a:rPr lang="de-CH" baseline="0" dirty="0"/>
              <a:t> APIs </a:t>
            </a:r>
            <a:r>
              <a:rPr lang="de-CH" baseline="0" dirty="0" err="1"/>
              <a:t>mostly</a:t>
            </a:r>
            <a:r>
              <a:rPr lang="de-CH" baseline="0" dirty="0"/>
              <a:t>.</a:t>
            </a:r>
          </a:p>
          <a:p>
            <a:endParaRPr lang="de-CH" baseline="0" dirty="0"/>
          </a:p>
          <a:p>
            <a:r>
              <a:rPr lang="de-CH" baseline="0" dirty="0"/>
              <a:t>Newcomer </a:t>
            </a:r>
            <a:r>
              <a:rPr lang="de-CH" baseline="0" dirty="0" err="1"/>
              <a:t>PaaS</a:t>
            </a:r>
            <a:r>
              <a:rPr lang="de-CH" baseline="0" dirty="0"/>
              <a:t> </a:t>
            </a:r>
            <a:r>
              <a:rPr lang="de-CH" baseline="0" dirty="0" err="1"/>
              <a:t>services</a:t>
            </a:r>
            <a:r>
              <a:rPr lang="de-CH" baseline="0" dirty="0"/>
              <a:t>:</a:t>
            </a:r>
          </a:p>
          <a:p>
            <a:r>
              <a:rPr lang="de-CH" baseline="0" dirty="0"/>
              <a:t>Like </a:t>
            </a:r>
            <a:r>
              <a:rPr lang="de-CH" baseline="0" dirty="0" err="1"/>
              <a:t>DocumentDB</a:t>
            </a:r>
            <a:r>
              <a:rPr lang="de-CH" baseline="0" dirty="0"/>
              <a:t> (</a:t>
            </a:r>
            <a:r>
              <a:rPr lang="de-CH" baseline="0" dirty="0" err="1"/>
              <a:t>except</a:t>
            </a:r>
            <a:r>
              <a:rPr lang="de-CH" baseline="0" dirty="0"/>
              <a:t> </a:t>
            </a:r>
            <a:r>
              <a:rPr lang="de-CH" baseline="0" dirty="0" err="1"/>
              <a:t>for</a:t>
            </a:r>
            <a:r>
              <a:rPr lang="de-CH" baseline="0" dirty="0"/>
              <a:t> </a:t>
            </a:r>
            <a:r>
              <a:rPr lang="de-CH" baseline="0" dirty="0" err="1"/>
              <a:t>some</a:t>
            </a:r>
            <a:r>
              <a:rPr lang="de-CH" baseline="0" dirty="0"/>
              <a:t> </a:t>
            </a:r>
            <a:r>
              <a:rPr lang="de-CH" baseline="0" dirty="0" err="1"/>
              <a:t>parts</a:t>
            </a:r>
            <a:r>
              <a:rPr lang="de-CH" baseline="0" dirty="0"/>
              <a:t> </a:t>
            </a:r>
            <a:r>
              <a:rPr lang="de-CH" baseline="0" dirty="0" err="1"/>
              <a:t>of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querying</a:t>
            </a:r>
            <a:r>
              <a:rPr lang="de-CH" baseline="0" dirty="0"/>
              <a:t> APIs) </a:t>
            </a:r>
            <a:r>
              <a:rPr lang="de-CH" baseline="0" dirty="0" err="1"/>
              <a:t>or</a:t>
            </a:r>
            <a:r>
              <a:rPr lang="de-CH" baseline="0" dirty="0"/>
              <a:t> </a:t>
            </a:r>
            <a:r>
              <a:rPr lang="de-CH" baseline="0" dirty="0" err="1"/>
              <a:t>ServiceFabric</a:t>
            </a:r>
            <a:r>
              <a:rPr lang="de-CH" baseline="0" dirty="0"/>
              <a:t> </a:t>
            </a:r>
            <a:r>
              <a:rPr lang="de-CH" baseline="0" dirty="0" err="1"/>
              <a:t>have</a:t>
            </a:r>
            <a:r>
              <a:rPr lang="de-CH" baseline="0" dirty="0"/>
              <a:t> </a:t>
            </a:r>
            <a:r>
              <a:rPr lang="de-CH" baseline="0" dirty="0" err="1"/>
              <a:t>almost</a:t>
            </a:r>
            <a:r>
              <a:rPr lang="de-CH" baseline="0" dirty="0"/>
              <a:t> </a:t>
            </a:r>
            <a:r>
              <a:rPr lang="de-CH" baseline="0" dirty="0" err="1"/>
              <a:t>only</a:t>
            </a:r>
            <a:r>
              <a:rPr lang="de-CH" baseline="0" dirty="0"/>
              <a:t> </a:t>
            </a:r>
            <a:r>
              <a:rPr lang="de-CH" baseline="0" dirty="0" err="1"/>
              <a:t>async</a:t>
            </a:r>
            <a:r>
              <a:rPr lang="de-CH" baseline="0" dirty="0"/>
              <a:t> APIs</a:t>
            </a:r>
          </a:p>
          <a:p>
            <a:endParaRPr lang="de-CH" baseline="0" dirty="0"/>
          </a:p>
          <a:p>
            <a:r>
              <a:rPr lang="de-CH" dirty="0"/>
              <a:t>https://msdn.microsoft.com/en-us/library/microsoft.azure.documents.client.documentclient_methods.aspx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95182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Yeah but seriously f… off with your stupid </a:t>
            </a:r>
            <a:r>
              <a:rPr lang="en-US" dirty="0" err="1"/>
              <a:t>async</a:t>
            </a:r>
            <a:r>
              <a:rPr lang="en-US" dirty="0"/>
              <a:t> stuff. I’m working in a legacy</a:t>
            </a:r>
            <a:r>
              <a:rPr lang="en-US" baseline="0" dirty="0"/>
              <a:t> project, I don’t have time to deal with this shit. I’m just going to integrate whatever stupid </a:t>
            </a:r>
            <a:r>
              <a:rPr lang="en-US" baseline="0" dirty="0" err="1"/>
              <a:t>async</a:t>
            </a:r>
            <a:r>
              <a:rPr lang="en-US" baseline="0" dirty="0"/>
              <a:t> API is coming in the future and deal with it in a synchronous blocking way.</a:t>
            </a:r>
          </a:p>
          <a:p>
            <a:endParaRPr lang="en-US" baseline="0" dirty="0"/>
          </a:p>
          <a:p>
            <a:r>
              <a:rPr lang="en-US" baseline="0" dirty="0"/>
              <a:t>You can do that, but it has consequences.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562401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Different API </a:t>
            </a:r>
            <a:r>
              <a:rPr lang="de-CH" dirty="0" err="1"/>
              <a:t>calls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remember</a:t>
            </a:r>
            <a:r>
              <a:rPr lang="de-CH" dirty="0"/>
              <a:t> </a:t>
            </a:r>
            <a:r>
              <a:rPr lang="de-CH" dirty="0" err="1"/>
              <a:t>depending</a:t>
            </a:r>
            <a:r>
              <a:rPr lang="de-CH" dirty="0"/>
              <a:t> </a:t>
            </a:r>
            <a:r>
              <a:rPr lang="de-CH" dirty="0" err="1"/>
              <a:t>whether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Task </a:t>
            </a:r>
            <a:r>
              <a:rPr lang="de-CH" dirty="0" err="1"/>
              <a:t>or</a:t>
            </a:r>
            <a:r>
              <a:rPr lang="de-CH" dirty="0"/>
              <a:t> a Task </a:t>
            </a:r>
            <a:r>
              <a:rPr lang="de-CH" dirty="0" err="1"/>
              <a:t>returning</a:t>
            </a:r>
            <a:r>
              <a:rPr lang="de-CH" dirty="0"/>
              <a:t> a </a:t>
            </a:r>
            <a:r>
              <a:rPr lang="de-CH" dirty="0" err="1"/>
              <a:t>result</a:t>
            </a:r>
            <a:r>
              <a:rPr lang="de-CH" dirty="0"/>
              <a:t> (.</a:t>
            </a:r>
            <a:r>
              <a:rPr lang="de-CH" dirty="0" err="1"/>
              <a:t>Wait</a:t>
            </a:r>
            <a:r>
              <a:rPr lang="de-CH" dirty="0"/>
              <a:t>() </a:t>
            </a:r>
            <a:r>
              <a:rPr lang="de-CH" dirty="0" err="1"/>
              <a:t>or</a:t>
            </a:r>
            <a:r>
              <a:rPr lang="de-CH" dirty="0"/>
              <a:t> .</a:t>
            </a:r>
            <a:r>
              <a:rPr lang="de-CH" dirty="0" err="1"/>
              <a:t>Result</a:t>
            </a:r>
            <a:r>
              <a:rPr lang="de-CH" dirty="0"/>
              <a:t>())</a:t>
            </a:r>
          </a:p>
          <a:p>
            <a:r>
              <a:rPr lang="de-CH" dirty="0" err="1"/>
              <a:t>Masks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original </a:t>
            </a:r>
            <a:r>
              <a:rPr lang="de-CH" baseline="0" dirty="0" err="1"/>
              <a:t>exception</a:t>
            </a:r>
            <a:r>
              <a:rPr lang="de-CH" baseline="0" dirty="0"/>
              <a:t> </a:t>
            </a:r>
            <a:r>
              <a:rPr lang="de-CH" baseline="0" dirty="0" err="1"/>
              <a:t>and</a:t>
            </a:r>
            <a:r>
              <a:rPr lang="de-CH" baseline="0" dirty="0"/>
              <a:t> </a:t>
            </a:r>
            <a:r>
              <a:rPr lang="de-CH" baseline="0" dirty="0" err="1"/>
              <a:t>wraps</a:t>
            </a:r>
            <a:r>
              <a:rPr lang="de-CH" baseline="0" dirty="0"/>
              <a:t> </a:t>
            </a:r>
            <a:r>
              <a:rPr lang="de-CH" baseline="0" dirty="0" err="1"/>
              <a:t>it</a:t>
            </a:r>
            <a:r>
              <a:rPr lang="de-CH" baseline="0" dirty="0"/>
              <a:t> in an </a:t>
            </a:r>
            <a:r>
              <a:rPr lang="de-CH" baseline="0" dirty="0" err="1"/>
              <a:t>AggregateException</a:t>
            </a:r>
            <a:r>
              <a:rPr lang="de-CH" baseline="0" dirty="0"/>
              <a:t> (</a:t>
            </a:r>
            <a:r>
              <a:rPr lang="de-CH" baseline="0" dirty="0" err="1"/>
              <a:t>can</a:t>
            </a:r>
            <a:r>
              <a:rPr lang="de-CH" baseline="0" dirty="0"/>
              <a:t> </a:t>
            </a:r>
            <a:r>
              <a:rPr lang="de-CH" baseline="0" dirty="0" err="1"/>
              <a:t>make</a:t>
            </a:r>
            <a:r>
              <a:rPr lang="de-CH" baseline="0" dirty="0"/>
              <a:t> </a:t>
            </a:r>
            <a:r>
              <a:rPr lang="de-CH" baseline="0" dirty="0" err="1"/>
              <a:t>debugging</a:t>
            </a:r>
            <a:r>
              <a:rPr lang="de-CH" baseline="0" dirty="0"/>
              <a:t> </a:t>
            </a:r>
            <a:r>
              <a:rPr lang="de-CH" baseline="0" dirty="0" err="1"/>
              <a:t>and</a:t>
            </a:r>
            <a:r>
              <a:rPr lang="de-CH" baseline="0" dirty="0"/>
              <a:t> </a:t>
            </a:r>
            <a:r>
              <a:rPr lang="de-CH" baseline="0" dirty="0" err="1"/>
              <a:t>searching</a:t>
            </a:r>
            <a:r>
              <a:rPr lang="de-CH" baseline="0" dirty="0"/>
              <a:t> </a:t>
            </a:r>
            <a:r>
              <a:rPr lang="de-CH" baseline="0" dirty="0" err="1"/>
              <a:t>for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root</a:t>
            </a:r>
            <a:r>
              <a:rPr lang="de-CH" baseline="0" dirty="0"/>
              <a:t> </a:t>
            </a:r>
            <a:r>
              <a:rPr lang="de-CH" baseline="0" dirty="0" err="1"/>
              <a:t>cause</a:t>
            </a:r>
            <a:r>
              <a:rPr lang="de-CH" baseline="0" dirty="0"/>
              <a:t> </a:t>
            </a:r>
            <a:r>
              <a:rPr lang="de-CH" baseline="0" dirty="0" err="1"/>
              <a:t>cumbersome</a:t>
            </a:r>
            <a:r>
              <a:rPr lang="de-CH" baseline="0" dirty="0"/>
              <a:t>)</a:t>
            </a:r>
          </a:p>
          <a:p>
            <a:r>
              <a:rPr lang="de-CH" baseline="0" dirty="0" err="1"/>
              <a:t>Unnatural</a:t>
            </a:r>
            <a:r>
              <a:rPr lang="de-CH" baseline="0" dirty="0"/>
              <a:t> </a:t>
            </a:r>
            <a:r>
              <a:rPr lang="de-CH" baseline="0" dirty="0" err="1"/>
              <a:t>environment</a:t>
            </a:r>
            <a:r>
              <a:rPr lang="de-CH" baseline="0" dirty="0"/>
              <a:t> </a:t>
            </a:r>
            <a:r>
              <a:rPr lang="de-CH" baseline="0" dirty="0" err="1"/>
              <a:t>for</a:t>
            </a:r>
            <a:r>
              <a:rPr lang="de-CH" baseline="0" dirty="0"/>
              <a:t> </a:t>
            </a:r>
            <a:r>
              <a:rPr lang="de-CH" baseline="0" dirty="0" err="1"/>
              <a:t>developers</a:t>
            </a:r>
            <a:r>
              <a:rPr lang="de-CH" baseline="0" dirty="0"/>
              <a:t> </a:t>
            </a:r>
            <a:r>
              <a:rPr lang="de-CH" baseline="0" dirty="0" err="1"/>
              <a:t>already</a:t>
            </a:r>
            <a:r>
              <a:rPr lang="de-CH" baseline="0" dirty="0"/>
              <a:t> </a:t>
            </a:r>
            <a:r>
              <a:rPr lang="de-CH" baseline="0" dirty="0" err="1"/>
              <a:t>knowing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async</a:t>
            </a:r>
            <a:r>
              <a:rPr lang="de-CH" baseline="0" dirty="0"/>
              <a:t>/</a:t>
            </a:r>
            <a:r>
              <a:rPr lang="de-CH" baseline="0" dirty="0" err="1"/>
              <a:t>await</a:t>
            </a:r>
            <a:r>
              <a:rPr lang="de-CH" baseline="0" dirty="0"/>
              <a:t> </a:t>
            </a:r>
            <a:r>
              <a:rPr lang="de-CH" baseline="0" dirty="0" err="1"/>
              <a:t>keywords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7569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Blocking</a:t>
            </a:r>
            <a:r>
              <a:rPr lang="de-CH" dirty="0"/>
              <a:t> </a:t>
            </a:r>
            <a:r>
              <a:rPr lang="de-CH" dirty="0" err="1"/>
              <a:t>calls</a:t>
            </a:r>
            <a:r>
              <a:rPr lang="de-CH" dirty="0"/>
              <a:t> hold </a:t>
            </a:r>
            <a:r>
              <a:rPr lang="de-CH" dirty="0" err="1"/>
              <a:t>captive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entering</a:t>
            </a:r>
            <a:r>
              <a:rPr lang="de-CH" dirty="0"/>
              <a:t> </a:t>
            </a:r>
            <a:r>
              <a:rPr lang="de-CH" dirty="0" err="1"/>
              <a:t>thread</a:t>
            </a:r>
            <a:endParaRPr lang="de-CH" dirty="0"/>
          </a:p>
          <a:p>
            <a:r>
              <a:rPr lang="de-CH" dirty="0"/>
              <a:t>At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sight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doesn’t</a:t>
            </a:r>
            <a:r>
              <a:rPr lang="de-CH" dirty="0"/>
              <a:t> </a:t>
            </a:r>
            <a:r>
              <a:rPr lang="de-CH" dirty="0" err="1"/>
              <a:t>seem</a:t>
            </a:r>
            <a:r>
              <a:rPr lang="de-CH" dirty="0"/>
              <a:t> like a </a:t>
            </a:r>
            <a:r>
              <a:rPr lang="de-CH" dirty="0" err="1"/>
              <a:t>big</a:t>
            </a:r>
            <a:r>
              <a:rPr lang="de-CH" dirty="0"/>
              <a:t> deal.</a:t>
            </a:r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977262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Thread.Sleep</a:t>
            </a:r>
            <a:r>
              <a:rPr lang="de-CH" baseline="0" dirty="0"/>
              <a:t> vs. </a:t>
            </a:r>
            <a:r>
              <a:rPr lang="de-CH" baseline="0" dirty="0" err="1"/>
              <a:t>Task.Delay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768424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446243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ALT+Enter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842493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Fixed.</a:t>
            </a:r>
            <a:r>
              <a:rPr lang="de-CH" baseline="0" dirty="0"/>
              <a:t> </a:t>
            </a:r>
            <a:r>
              <a:rPr lang="de-CH" baseline="0" dirty="0" err="1"/>
              <a:t>Build</a:t>
            </a:r>
            <a:r>
              <a:rPr lang="de-CH" baseline="0" dirty="0"/>
              <a:t>. </a:t>
            </a:r>
            <a:r>
              <a:rPr lang="de-CH" baseline="0" dirty="0" err="1"/>
              <a:t>Continous</a:t>
            </a:r>
            <a:r>
              <a:rPr lang="de-CH" baseline="0" dirty="0"/>
              <a:t> Integration, </a:t>
            </a:r>
            <a:r>
              <a:rPr lang="de-CH" baseline="0" dirty="0" err="1"/>
              <a:t>Continuous</a:t>
            </a:r>
            <a:r>
              <a:rPr lang="de-CH" baseline="0" dirty="0"/>
              <a:t> </a:t>
            </a:r>
            <a:r>
              <a:rPr lang="de-CH" baseline="0" dirty="0" err="1"/>
              <a:t>Deployement</a:t>
            </a:r>
            <a:r>
              <a:rPr lang="de-CH" baseline="0" dirty="0"/>
              <a:t> </a:t>
            </a:r>
            <a:r>
              <a:rPr lang="de-CH" baseline="0" dirty="0" err="1"/>
              <a:t>to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cloud</a:t>
            </a:r>
            <a:r>
              <a:rPr lang="de-CH" baseline="0" dirty="0"/>
              <a:t>, </a:t>
            </a:r>
            <a:r>
              <a:rPr lang="de-CH" baseline="0" dirty="0" err="1"/>
              <a:t>done</a:t>
            </a:r>
            <a:r>
              <a:rPr lang="de-CH" baseline="0" dirty="0"/>
              <a:t>. </a:t>
            </a:r>
            <a:r>
              <a:rPr lang="de-CH" baseline="0" dirty="0" err="1"/>
              <a:t>It’s</a:t>
            </a:r>
            <a:r>
              <a:rPr lang="de-CH" baseline="0" dirty="0"/>
              <a:t> </a:t>
            </a:r>
            <a:r>
              <a:rPr lang="de-CH" baseline="0" dirty="0" err="1"/>
              <a:t>beer’o</a:t>
            </a:r>
            <a:r>
              <a:rPr lang="de-CH" baseline="0" dirty="0"/>
              <a:t> </a:t>
            </a:r>
            <a:r>
              <a:rPr lang="de-CH" baseline="0" dirty="0" err="1"/>
              <a:t>clock</a:t>
            </a:r>
            <a:r>
              <a:rPr lang="de-CH" baseline="0" dirty="0"/>
              <a:t> </a:t>
            </a:r>
            <a:r>
              <a:rPr lang="de-CH" baseline="0" dirty="0" err="1"/>
              <a:t>lets</a:t>
            </a:r>
            <a:r>
              <a:rPr lang="de-CH" baseline="0" dirty="0"/>
              <a:t> </a:t>
            </a:r>
            <a:r>
              <a:rPr lang="de-CH" baseline="0" dirty="0" err="1"/>
              <a:t>go</a:t>
            </a:r>
            <a:r>
              <a:rPr lang="de-CH" baseline="0" dirty="0"/>
              <a:t> </a:t>
            </a:r>
            <a:r>
              <a:rPr lang="de-CH" baseline="0" dirty="0" err="1"/>
              <a:t>home</a:t>
            </a:r>
            <a:endParaRPr lang="de-CH" baseline="0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day a really angry customer called in because their custom made chocolate bar order submitted 2 weeks ago never arrived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 managers got angry, and the team committed to do everything they can to find out the root cause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Tracked it down to the above Handler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Weak element in the system. But why? </a:t>
            </a:r>
            <a:endParaRPr lang="de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21732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webinar we will learn</a:t>
            </a:r>
            <a:r>
              <a:rPr lang="en-US" baseline="0" dirty="0"/>
              <a:t> important terminologies</a:t>
            </a:r>
          </a:p>
          <a:p>
            <a:r>
              <a:rPr lang="en-US" baseline="0" dirty="0"/>
              <a:t>The difference between CPU-bound and IO-bound</a:t>
            </a:r>
          </a:p>
          <a:p>
            <a:r>
              <a:rPr lang="en-US" baseline="0" dirty="0"/>
              <a:t>The difference between Threads and Tasks</a:t>
            </a:r>
          </a:p>
          <a:p>
            <a:r>
              <a:rPr lang="en-US" baseline="0" dirty="0"/>
              <a:t>And a few </a:t>
            </a:r>
            <a:r>
              <a:rPr lang="en-US" baseline="0" dirty="0" err="1"/>
              <a:t>async</a:t>
            </a:r>
            <a:r>
              <a:rPr lang="en-US" baseline="0" dirty="0"/>
              <a:t> best-practices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99759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Async</a:t>
            </a:r>
            <a:r>
              <a:rPr lang="de-CH" dirty="0"/>
              <a:t> </a:t>
            </a:r>
            <a:r>
              <a:rPr lang="de-CH" dirty="0" err="1"/>
              <a:t>Void</a:t>
            </a:r>
            <a:r>
              <a:rPr lang="de-CH" dirty="0"/>
              <a:t> Demo</a:t>
            </a:r>
          </a:p>
          <a:p>
            <a:r>
              <a:rPr lang="de-CH" dirty="0"/>
              <a:t>Deadlock</a:t>
            </a:r>
            <a:r>
              <a:rPr lang="de-CH" baseline="0" dirty="0"/>
              <a:t> Demo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61043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Attention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results</a:t>
            </a:r>
            <a:r>
              <a:rPr lang="de-CH" baseline="0" dirty="0"/>
              <a:t> </a:t>
            </a:r>
            <a:r>
              <a:rPr lang="de-CH" baseline="0" dirty="0" err="1"/>
              <a:t>may</a:t>
            </a:r>
            <a:r>
              <a:rPr lang="de-CH" baseline="0" dirty="0"/>
              <a:t> </a:t>
            </a:r>
            <a:r>
              <a:rPr lang="de-CH" baseline="0" dirty="0" err="1"/>
              <a:t>vary</a:t>
            </a:r>
            <a:r>
              <a:rPr lang="de-CH" baseline="0" dirty="0"/>
              <a:t> </a:t>
            </a:r>
            <a:r>
              <a:rPr lang="de-CH" baseline="0" dirty="0" err="1"/>
              <a:t>drastically</a:t>
            </a:r>
            <a:r>
              <a:rPr lang="de-CH" baseline="0" dirty="0"/>
              <a:t> </a:t>
            </a:r>
            <a:r>
              <a:rPr lang="de-CH" baseline="0" dirty="0" err="1"/>
              <a:t>depending</a:t>
            </a:r>
            <a:r>
              <a:rPr lang="de-CH" baseline="0" dirty="0"/>
              <a:t> on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azure</a:t>
            </a:r>
            <a:r>
              <a:rPr lang="de-CH" baseline="0" dirty="0"/>
              <a:t> </a:t>
            </a:r>
            <a:r>
              <a:rPr lang="de-CH" baseline="0" dirty="0" err="1"/>
              <a:t>latency</a:t>
            </a:r>
            <a:r>
              <a:rPr lang="de-CH" baseline="0" dirty="0"/>
              <a:t> </a:t>
            </a:r>
            <a:r>
              <a:rPr lang="de-CH" baseline="0" dirty="0" err="1"/>
              <a:t>and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hardware</a:t>
            </a:r>
            <a:r>
              <a:rPr lang="de-CH" baseline="0" dirty="0"/>
              <a:t> </a:t>
            </a:r>
            <a:r>
              <a:rPr lang="de-CH" baseline="0" dirty="0" err="1"/>
              <a:t>used</a:t>
            </a:r>
            <a:r>
              <a:rPr lang="de-CH" baseline="0" dirty="0"/>
              <a:t> on </a:t>
            </a:r>
            <a:r>
              <a:rPr lang="de-CH" baseline="0" dirty="0" err="1"/>
              <a:t>prem</a:t>
            </a:r>
            <a:r>
              <a:rPr lang="de-CH" baseline="0" dirty="0"/>
              <a:t> </a:t>
            </a:r>
            <a:r>
              <a:rPr lang="de-CH" baseline="0" dirty="0" err="1"/>
              <a:t>for</a:t>
            </a:r>
            <a:r>
              <a:rPr lang="de-CH" baseline="0" dirty="0"/>
              <a:t> MSMQ. </a:t>
            </a:r>
          </a:p>
          <a:p>
            <a:endParaRPr lang="de-CH" baseline="0" dirty="0"/>
          </a:p>
          <a:p>
            <a:r>
              <a:rPr lang="de-CH" baseline="0" dirty="0" err="1"/>
              <a:t>And</a:t>
            </a:r>
            <a:r>
              <a:rPr lang="de-CH" baseline="0" dirty="0"/>
              <a:t> </a:t>
            </a:r>
            <a:r>
              <a:rPr lang="de-CH" baseline="0" dirty="0" err="1"/>
              <a:t>this</a:t>
            </a:r>
            <a:r>
              <a:rPr lang="de-CH" baseline="0" dirty="0"/>
              <a:t> </a:t>
            </a:r>
            <a:r>
              <a:rPr lang="de-CH" baseline="0" dirty="0" err="1"/>
              <a:t>is</a:t>
            </a:r>
            <a:r>
              <a:rPr lang="de-CH" baseline="0" dirty="0"/>
              <a:t> </a:t>
            </a:r>
            <a:r>
              <a:rPr lang="de-CH" baseline="0" dirty="0" err="1"/>
              <a:t>only</a:t>
            </a:r>
            <a:r>
              <a:rPr lang="de-CH" baseline="0" dirty="0"/>
              <a:t> </a:t>
            </a:r>
            <a:r>
              <a:rPr lang="de-CH" baseline="0" dirty="0" err="1"/>
              <a:t>raw</a:t>
            </a:r>
            <a:r>
              <a:rPr lang="de-CH" baseline="0" dirty="0"/>
              <a:t> </a:t>
            </a:r>
            <a:r>
              <a:rPr lang="de-CH" baseline="0" dirty="0" err="1"/>
              <a:t>throughput</a:t>
            </a:r>
            <a:r>
              <a:rPr lang="de-CH" baseline="0" dirty="0"/>
              <a:t> </a:t>
            </a:r>
            <a:r>
              <a:rPr lang="de-CH" baseline="0" dirty="0" err="1"/>
              <a:t>measured</a:t>
            </a:r>
            <a:r>
              <a:rPr lang="de-CH" baseline="0" dirty="0"/>
              <a:t>. </a:t>
            </a:r>
            <a:r>
              <a:rPr lang="de-CH" baseline="0" dirty="0" err="1"/>
              <a:t>Everything</a:t>
            </a:r>
            <a:r>
              <a:rPr lang="de-CH" baseline="0" dirty="0"/>
              <a:t> </a:t>
            </a:r>
            <a:r>
              <a:rPr lang="de-CH" baseline="0" dirty="0" err="1"/>
              <a:t>else</a:t>
            </a:r>
            <a:r>
              <a:rPr lang="de-CH" baseline="0" dirty="0"/>
              <a:t> </a:t>
            </a:r>
            <a:r>
              <a:rPr lang="de-CH" baseline="0" dirty="0" err="1"/>
              <a:t>is</a:t>
            </a:r>
            <a:r>
              <a:rPr lang="de-CH" baseline="0" dirty="0"/>
              <a:t> also </a:t>
            </a:r>
            <a:r>
              <a:rPr lang="de-CH" baseline="0" dirty="0" err="1"/>
              <a:t>asynchronous</a:t>
            </a:r>
            <a:r>
              <a:rPr lang="de-CH" baseline="0" dirty="0"/>
              <a:t> like </a:t>
            </a:r>
            <a:r>
              <a:rPr lang="de-CH" baseline="0" dirty="0" err="1"/>
              <a:t>persistence</a:t>
            </a:r>
            <a:r>
              <a:rPr lang="de-CH" baseline="0" dirty="0"/>
              <a:t>, </a:t>
            </a:r>
            <a:r>
              <a:rPr lang="de-CH" baseline="0" dirty="0" err="1"/>
              <a:t>file</a:t>
            </a:r>
            <a:r>
              <a:rPr lang="de-CH" baseline="0" dirty="0"/>
              <a:t> </a:t>
            </a:r>
            <a:r>
              <a:rPr lang="de-CH" baseline="0" dirty="0" err="1"/>
              <a:t>transfers</a:t>
            </a:r>
            <a:r>
              <a:rPr lang="de-CH" baseline="0" dirty="0"/>
              <a:t> </a:t>
            </a:r>
            <a:r>
              <a:rPr lang="de-CH" baseline="0" dirty="0" err="1"/>
              <a:t>and</a:t>
            </a:r>
            <a:r>
              <a:rPr lang="de-CH" baseline="0" dirty="0"/>
              <a:t> so on. </a:t>
            </a:r>
            <a:r>
              <a:rPr lang="de-CH" baseline="0" dirty="0" err="1"/>
              <a:t>We</a:t>
            </a:r>
            <a:r>
              <a:rPr lang="de-CH" baseline="0" dirty="0"/>
              <a:t> also </a:t>
            </a:r>
            <a:r>
              <a:rPr lang="de-CH" baseline="0" dirty="0" err="1"/>
              <a:t>see</a:t>
            </a:r>
            <a:r>
              <a:rPr lang="de-CH" baseline="0" dirty="0"/>
              <a:t> </a:t>
            </a:r>
            <a:r>
              <a:rPr lang="de-CH" baseline="0" dirty="0" err="1"/>
              <a:t>much</a:t>
            </a:r>
            <a:r>
              <a:rPr lang="de-CH" baseline="0" dirty="0"/>
              <a:t> </a:t>
            </a:r>
            <a:r>
              <a:rPr lang="de-CH" baseline="0" dirty="0" err="1"/>
              <a:t>better</a:t>
            </a:r>
            <a:r>
              <a:rPr lang="de-CH" baseline="0" dirty="0"/>
              <a:t> </a:t>
            </a:r>
            <a:r>
              <a:rPr lang="de-CH" baseline="0" dirty="0" err="1"/>
              <a:t>ressource</a:t>
            </a:r>
            <a:r>
              <a:rPr lang="de-CH" baseline="0" dirty="0"/>
              <a:t> </a:t>
            </a:r>
            <a:r>
              <a:rPr lang="de-CH" baseline="0" dirty="0" err="1"/>
              <a:t>usage</a:t>
            </a:r>
            <a:r>
              <a:rPr lang="de-CH" baseline="0" dirty="0"/>
              <a:t> like </a:t>
            </a:r>
            <a:r>
              <a:rPr lang="de-CH" baseline="0" dirty="0" err="1"/>
              <a:t>using</a:t>
            </a:r>
            <a:r>
              <a:rPr lang="de-CH" baseline="0" dirty="0"/>
              <a:t> </a:t>
            </a:r>
            <a:r>
              <a:rPr lang="de-CH" baseline="0" dirty="0" err="1"/>
              <a:t>less</a:t>
            </a:r>
            <a:r>
              <a:rPr lang="de-CH" baseline="0" dirty="0"/>
              <a:t> </a:t>
            </a:r>
            <a:r>
              <a:rPr lang="de-CH" baseline="0" dirty="0" err="1"/>
              <a:t>threads</a:t>
            </a:r>
            <a:r>
              <a:rPr lang="de-CH" baseline="0" dirty="0"/>
              <a:t> </a:t>
            </a:r>
            <a:r>
              <a:rPr lang="de-CH" baseline="0" dirty="0" err="1"/>
              <a:t>more</a:t>
            </a:r>
            <a:r>
              <a:rPr lang="de-CH" baseline="0" dirty="0"/>
              <a:t> </a:t>
            </a:r>
            <a:r>
              <a:rPr lang="de-CH" baseline="0" dirty="0" err="1"/>
              <a:t>efficiently</a:t>
            </a:r>
            <a:r>
              <a:rPr lang="de-CH" baseline="0" dirty="0"/>
              <a:t>. </a:t>
            </a:r>
            <a:r>
              <a:rPr lang="de-CH" baseline="0" dirty="0" err="1"/>
              <a:t>Less</a:t>
            </a:r>
            <a:r>
              <a:rPr lang="de-CH" baseline="0" dirty="0"/>
              <a:t> CPU </a:t>
            </a:r>
            <a:r>
              <a:rPr lang="de-CH" baseline="0" dirty="0" err="1"/>
              <a:t>usage</a:t>
            </a:r>
            <a:r>
              <a:rPr lang="de-CH" baseline="0" dirty="0"/>
              <a:t> </a:t>
            </a:r>
            <a:r>
              <a:rPr lang="de-CH" baseline="0" dirty="0" err="1"/>
              <a:t>while</a:t>
            </a:r>
            <a:r>
              <a:rPr lang="de-CH" baseline="0" dirty="0"/>
              <a:t> high IO </a:t>
            </a:r>
            <a:r>
              <a:rPr lang="de-CH" baseline="0" dirty="0" err="1"/>
              <a:t>usage</a:t>
            </a:r>
            <a:r>
              <a:rPr lang="de-CH" baseline="0" dirty="0"/>
              <a:t>…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529799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353201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Stop thinking in threads. For</a:t>
            </a:r>
            <a:r>
              <a:rPr lang="en-US" baseline="0" dirty="0"/>
              <a:t> most applications threads are no longer relevant. Think in Tasks. Rest assured the TPL runtime is heavily optimized for most production scenarios.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313456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36939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how does</a:t>
            </a:r>
            <a:r>
              <a:rPr lang="en-US" baseline="0" dirty="0"/>
              <a:t> this relate to the yet to be release </a:t>
            </a:r>
            <a:r>
              <a:rPr lang="en-US" baseline="0" dirty="0" err="1"/>
              <a:t>NServiceBus</a:t>
            </a:r>
            <a:r>
              <a:rPr lang="en-US" baseline="0" dirty="0"/>
              <a:t> Version 6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821097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039161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74354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60367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that can be answered in blog posts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70487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webinar is divided</a:t>
            </a:r>
            <a:r>
              <a:rPr lang="en-US" baseline="0" dirty="0"/>
              <a:t> into three parts</a:t>
            </a:r>
          </a:p>
          <a:p>
            <a:endParaRPr lang="en-US" baseline="0" dirty="0"/>
          </a:p>
          <a:p>
            <a:r>
              <a:rPr lang="en-US" baseline="0" dirty="0"/>
              <a:t>Terminology</a:t>
            </a:r>
          </a:p>
          <a:p>
            <a:r>
              <a:rPr lang="en-US" baseline="0" dirty="0"/>
              <a:t>Code and </a:t>
            </a:r>
            <a:r>
              <a:rPr lang="en-US" baseline="0" dirty="0" err="1"/>
              <a:t>WrapUp</a:t>
            </a:r>
            <a:r>
              <a:rPr lang="en-US" baseline="0" dirty="0"/>
              <a:t> including Q&amp;A</a:t>
            </a:r>
          </a:p>
          <a:p>
            <a:endParaRPr lang="en-US" baseline="0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721793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43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787820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44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153718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Thank you very much</a:t>
            </a:r>
            <a:r>
              <a:rPr lang="de-CH" baseline="0" dirty="0"/>
              <a:t> for listening and see you next time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46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49593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Before we dive deep into code I’m going to talk important terminologies.</a:t>
            </a:r>
            <a:endParaRPr lang="de-CH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33219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 in the real world can be compared to me doing the laundry. I</a:t>
            </a:r>
            <a:r>
              <a:rPr lang="en-US" baseline="0" dirty="0"/>
              <a:t> put my dirty clothes into the machine and select the program or timer and let the machine do its work. Until the laundry is done, indicated by a beep of the machine, I can carry on with other things like reading the newspaper, playing with my kid…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So I, the worker, am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free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until signal indicates external task is done</a:t>
            </a:r>
          </a:p>
          <a:p>
            <a:endParaRPr lang="en-US" baseline="0" dirty="0"/>
          </a:p>
          <a:p>
            <a:r>
              <a:rPr lang="en-US" baseline="0" dirty="0"/>
              <a:t>This is very similar to software</a:t>
            </a:r>
            <a:endParaRPr lang="de-CH" dirty="0"/>
          </a:p>
          <a:p>
            <a:endParaRPr lang="de-CH" dirty="0"/>
          </a:p>
          <a:p>
            <a:r>
              <a:rPr lang="de-CH" dirty="0"/>
              <a:t>Asynchronous</a:t>
            </a:r>
            <a:r>
              <a:rPr lang="de-CH" baseline="0" dirty="0"/>
              <a:t> program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/>
              <a:t>dispatches tasks to devices that can take care of themselves, leaving the program free to do something else until it receives a signal that the results are finished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/>
              <a:t>Asynchronous programming should be used for external operations which support event-driven callbacks when they are done.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/>
              <a:t>Usually that is the case for IO-bound work.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/>
              <a:t>For example on windows IOCompletionPorts signal the result of a IO operation back to the initiator of the operation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err="1"/>
              <a:t>Async</a:t>
            </a:r>
            <a:r>
              <a:rPr lang="en-US" baseline="0" dirty="0"/>
              <a:t> operation can be more efficient, since the worker initiating the work are not blocked.</a:t>
            </a:r>
            <a:endParaRPr lang="de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39198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System.Threading.Task is an abstraction layer which represents both CPU bound and IO-bound operations as a uniformed</a:t>
            </a:r>
            <a:r>
              <a:rPr lang="de-CH" baseline="0" dirty="0"/>
              <a:t> API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Represents the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state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and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outcome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of an asynchronous operation executed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now, later 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or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never</a:t>
            </a:r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endParaRPr lang="de-CH" baseline="0" dirty="0"/>
          </a:p>
          <a:p>
            <a:r>
              <a:rPr lang="en-US" baseline="0" dirty="0"/>
              <a:t>This is very similar to washing clothes.</a:t>
            </a:r>
          </a:p>
          <a:p>
            <a:endParaRPr lang="en-US" baseline="0" dirty="0"/>
          </a:p>
          <a:p>
            <a:r>
              <a:rPr lang="en-US" baseline="0" dirty="0"/>
              <a:t>If Task represents an IO-bound operation then, we could compare it to</a:t>
            </a:r>
            <a:endParaRPr lang="de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01500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The laundry machine</a:t>
            </a:r>
          </a:p>
          <a:p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So the state of the task representing the laundry machine would be running, not running, completed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outcome should be clean clothes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 can late start the machine with a timer, or the machine can decide to run a health check before the process starts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It is also possible that because of failures the machine never starts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Or even more likely my wife cancels the process because yet again I’ve chosen the wrong temperature</a:t>
            </a:r>
          </a:p>
          <a:p>
            <a:endParaRPr lang="en-US" baseline="0" dirty="0"/>
          </a:p>
          <a:p>
            <a:r>
              <a:rPr lang="en-US" baseline="0" dirty="0"/>
              <a:t>The CPU-bound task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06579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Can be compared to me doing the laundry manually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No matter whether the task is IO or CPU bound,</a:t>
            </a:r>
            <a:r>
              <a:rPr lang="en-US" sz="1200" baseline="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T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hreads are the w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orkers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responsible for getting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Task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s done that are scheduled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But with CPU bound tasks the worker thread</a:t>
            </a:r>
            <a:r>
              <a:rPr lang="en-US" sz="1200" baseline="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is blocked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So that means a thread can only handle one CPU-bound task at a time</a:t>
            </a:r>
            <a:endParaRPr lang="de-CH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dirty="0"/>
              <a:t>In contrast</a:t>
            </a:r>
            <a:r>
              <a:rPr lang="en-US" baseline="0" dirty="0"/>
              <a:t> </a:t>
            </a:r>
            <a:endParaRPr lang="en-US" dirty="0"/>
          </a:p>
          <a:p>
            <a:r>
              <a:rPr lang="en-US" dirty="0"/>
              <a:t>A thread can handle multiple IO-bound tasks concurrently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1179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18.05.2016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87815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18.05.2016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79173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18.05.2016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05094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18.05.2016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4106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18.05.2016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11563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18.05.2016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308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18.05.2016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25292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18.05.2016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48870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18.05.2016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79437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18.05.2016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398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18.05.2016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92997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AEABE-1D59-4413-813E-803E21872067}" type="datetimeFigureOut">
              <a:rPr lang="de-CH" smtClean="0"/>
              <a:t>18.05.2016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20683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anone Kaffeesatz Regular" panose="020000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48958" y="2411332"/>
            <a:ext cx="6494085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 err="1">
                <a:solidFill>
                  <a:schemeClr val="accent2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115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 / Await</a:t>
            </a:r>
            <a:endParaRPr lang="de-CH" sz="1100" dirty="0"/>
          </a:p>
        </p:txBody>
      </p:sp>
      <p:sp>
        <p:nvSpPr>
          <p:cNvPr id="6" name="Rectangle 5"/>
          <p:cNvSpPr/>
          <p:nvPr/>
        </p:nvSpPr>
        <p:spPr>
          <a:xfrm>
            <a:off x="1243435" y="1303336"/>
            <a:ext cx="254909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Welcome</a:t>
            </a:r>
            <a:endParaRPr lang="de-CH" sz="105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07322" y="4273380"/>
            <a:ext cx="462498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The die is cast</a:t>
            </a:r>
            <a:endParaRPr lang="de-CH" sz="1050" dirty="0">
              <a:solidFill>
                <a:schemeClr val="accent4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306" y="612519"/>
            <a:ext cx="2880000" cy="69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69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53245" y="2814881"/>
            <a:ext cx="49999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concurrent</a:t>
            </a:r>
            <a:endParaRPr lang="de-CH" sz="1200" dirty="0"/>
          </a:p>
        </p:txBody>
      </p:sp>
      <p:grpSp>
        <p:nvGrpSpPr>
          <p:cNvPr id="4" name="Group 3"/>
          <p:cNvGrpSpPr/>
          <p:nvPr/>
        </p:nvGrpSpPr>
        <p:grpSpPr>
          <a:xfrm>
            <a:off x="-502208" y="0"/>
            <a:ext cx="6730540" cy="6858001"/>
            <a:chOff x="-675129" y="-990808"/>
            <a:chExt cx="6730540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675129" y="-990808"/>
              <a:ext cx="6730540" cy="6858001"/>
              <a:chOff x="-86315" y="-1516892"/>
              <a:chExt cx="6730540" cy="6858001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-86315" y="3973465"/>
                <a:ext cx="18473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3600" dirty="0">
                  <a:solidFill>
                    <a:schemeClr val="tx2"/>
                  </a:solidFill>
                  <a:latin typeface="Yanone Kaffeesatz Regular" panose="02000000000000000000" pitchFamily="2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 rot="16200000">
                <a:off x="2707393" y="1404277"/>
                <a:ext cx="6858001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en-US" sz="6000" dirty="0">
                  <a:solidFill>
                    <a:schemeClr val="accent3"/>
                  </a:solidFill>
                  <a:latin typeface="Yanone Kaffeesatz Regular" panose="02000000000000000000" pitchFamily="2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507091" y="3973465"/>
                <a:ext cx="18473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3600" dirty="0">
                  <a:solidFill>
                    <a:schemeClr val="tx2"/>
                  </a:solidFill>
                  <a:latin typeface="Yanone Kaffeesatz Regular" panose="02000000000000000000" pitchFamily="2" charset="0"/>
                </a:endParaRPr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253747" y="682217"/>
              <a:ext cx="248818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concurrent</a:t>
              </a:r>
              <a:endParaRPr lang="de-CH" sz="1100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158524" y="62186"/>
              <a:ext cx="248818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concurrent</a:t>
              </a:r>
              <a:endParaRPr lang="de-CH" sz="1100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74186" y="1272868"/>
              <a:ext cx="248818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concurrent</a:t>
              </a:r>
              <a:endParaRPr lang="de-CH" sz="1100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9821" y="1425008"/>
              <a:ext cx="248818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concurrent</a:t>
              </a:r>
              <a:endParaRPr lang="de-CH" sz="1100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interleaved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4" t="8198" r="4416" b="9349"/>
          <a:stretch/>
        </p:blipFill>
        <p:spPr>
          <a:xfrm>
            <a:off x="5388742" y="717581"/>
            <a:ext cx="3778894" cy="34786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6" t="3288" r="8260"/>
          <a:stretch/>
        </p:blipFill>
        <p:spPr>
          <a:xfrm>
            <a:off x="9037864" y="1976324"/>
            <a:ext cx="2853618" cy="417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03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1999" cy="6858001"/>
            <a:chOff x="588814" y="-526084"/>
            <a:chExt cx="12191999" cy="6858001"/>
          </a:xfrm>
        </p:grpSpPr>
        <p:sp>
          <p:nvSpPr>
            <p:cNvPr id="2" name="Rectangle 1"/>
            <p:cNvSpPr/>
            <p:nvPr/>
          </p:nvSpPr>
          <p:spPr>
            <a:xfrm>
              <a:off x="588815" y="87318"/>
              <a:ext cx="4999911" cy="22159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38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parallel</a:t>
              </a:r>
              <a:endParaRPr lang="de-CH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2707390" y="2302752"/>
              <a:ext cx="685800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8814" y="1794920"/>
              <a:ext cx="4999912" cy="22159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38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parallel</a:t>
              </a:r>
              <a:endParaRPr lang="de-CH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981751" y="3388321"/>
              <a:ext cx="579906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4333" y="613402"/>
            <a:ext cx="3816626" cy="573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simultaneous</a:t>
            </a:r>
          </a:p>
        </p:txBody>
      </p:sp>
    </p:spTree>
    <p:extLst>
      <p:ext uri="{BB962C8B-B14F-4D97-AF65-F5344CB8AC3E}">
        <p14:creationId xmlns:p14="http://schemas.microsoft.com/office/powerpoint/2010/main" val="403767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1999" cy="6858001"/>
            <a:chOff x="588814" y="-526084"/>
            <a:chExt cx="12191999" cy="6858001"/>
          </a:xfrm>
        </p:grpSpPr>
        <p:sp>
          <p:nvSpPr>
            <p:cNvPr id="6" name="Rectangle 5"/>
            <p:cNvSpPr/>
            <p:nvPr/>
          </p:nvSpPr>
          <p:spPr>
            <a:xfrm rot="16200000">
              <a:off x="2707390" y="2302752"/>
              <a:ext cx="685800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8814" y="2285315"/>
              <a:ext cx="5596864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96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Continuation</a:t>
              </a:r>
              <a:endParaRPr lang="de-CH" sz="1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981751" y="3388321"/>
              <a:ext cx="579906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</p:grp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1487" y="1160556"/>
            <a:ext cx="3024591" cy="453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2071932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935138757"/>
              </p:ext>
            </p:extLst>
          </p:nvPr>
        </p:nvGraphicFramePr>
        <p:xfrm>
          <a:off x="809050" y="116601"/>
          <a:ext cx="10573900" cy="6640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4796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1999" cy="6858001"/>
            <a:chOff x="588814" y="-526084"/>
            <a:chExt cx="12191999" cy="6858001"/>
          </a:xfrm>
        </p:grpSpPr>
        <p:sp>
          <p:nvSpPr>
            <p:cNvPr id="6" name="Rectangle 5"/>
            <p:cNvSpPr/>
            <p:nvPr/>
          </p:nvSpPr>
          <p:spPr>
            <a:xfrm rot="16200000">
              <a:off x="2707390" y="2302752"/>
              <a:ext cx="685800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8814" y="2285315"/>
              <a:ext cx="5596864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9600" dirty="0" err="1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async</a:t>
              </a:r>
              <a:r>
                <a:rPr lang="en-US" sz="96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/await</a:t>
              </a:r>
              <a:endParaRPr lang="de-CH" sz="1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981751" y="3388321"/>
              <a:ext cx="579906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simplicity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81487" y="867250"/>
            <a:ext cx="9108927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function1(</a:t>
            </a:r>
            <a:r>
              <a:rPr lang="en-US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function</a:t>
            </a: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(err, res) {</a:t>
            </a:r>
            <a:b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function2(</a:t>
            </a:r>
            <a:r>
              <a:rPr lang="en-US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function</a:t>
            </a: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(err, res) {</a:t>
            </a:r>
            <a:b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function3(</a:t>
            </a:r>
            <a:r>
              <a:rPr lang="en-US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function</a:t>
            </a: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(err, res) {</a:t>
            </a:r>
          </a:p>
          <a:p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    function4(</a:t>
            </a:r>
            <a:r>
              <a:rPr lang="en-US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function</a:t>
            </a: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(err, res) {</a:t>
            </a:r>
          </a:p>
          <a:p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       function5(</a:t>
            </a:r>
            <a:r>
              <a:rPr lang="en-US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function</a:t>
            </a: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(err, res) {</a:t>
            </a:r>
          </a:p>
          <a:p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          </a:t>
            </a:r>
            <a:r>
              <a:rPr lang="en-US" sz="3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// do something useful</a:t>
            </a:r>
          </a:p>
          <a:p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        })</a:t>
            </a:r>
          </a:p>
          <a:p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    })</a:t>
            </a:r>
          </a:p>
          <a:p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})</a:t>
            </a:r>
            <a:b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})</a:t>
            </a:r>
            <a:b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})</a:t>
            </a:r>
            <a:endParaRPr lang="de-CH" sz="500" dirty="0"/>
          </a:p>
        </p:txBody>
      </p:sp>
    </p:spTree>
    <p:extLst>
      <p:ext uri="{BB962C8B-B14F-4D97-AF65-F5344CB8AC3E}">
        <p14:creationId xmlns:p14="http://schemas.microsoft.com/office/powerpoint/2010/main" val="3880443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3532" y="1536174"/>
            <a:ext cx="11004936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cleanLaundry.ContinueWith</a:t>
            </a:r>
            <a:r>
              <a:rPr lang="en-US" sz="8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(t =&gt; { </a:t>
            </a:r>
          </a:p>
          <a:p>
            <a:r>
              <a:rPr lang="en-US" sz="8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</a:t>
            </a:r>
            <a:r>
              <a:rPr lang="en-US" sz="80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dryLaundry</a:t>
            </a:r>
            <a:r>
              <a:rPr lang="en-US" sz="8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;</a:t>
            </a:r>
          </a:p>
          <a:p>
            <a:r>
              <a:rPr lang="en-US" sz="8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})</a:t>
            </a:r>
            <a:endParaRPr lang="de-CH" sz="1400" dirty="0"/>
          </a:p>
        </p:txBody>
      </p:sp>
    </p:spTree>
    <p:extLst>
      <p:ext uri="{BB962C8B-B14F-4D97-AF65-F5344CB8AC3E}">
        <p14:creationId xmlns:p14="http://schemas.microsoft.com/office/powerpoint/2010/main" val="2109518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59052" y="1905506"/>
            <a:ext cx="7673896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await </a:t>
            </a:r>
            <a:r>
              <a:rPr lang="en-US" sz="96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cleanLaundry</a:t>
            </a:r>
            <a:r>
              <a:rPr lang="en-US" sz="9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;</a:t>
            </a:r>
          </a:p>
          <a:p>
            <a:r>
              <a:rPr lang="en-US" sz="9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dryLaundry</a:t>
            </a:r>
            <a:r>
              <a:rPr lang="en-US" sz="9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;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19314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53239" y="1851645"/>
            <a:ext cx="4485523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Demo</a:t>
            </a:r>
            <a:endParaRPr lang="de-CH" sz="2000" dirty="0"/>
          </a:p>
        </p:txBody>
      </p:sp>
      <p:sp>
        <p:nvSpPr>
          <p:cNvPr id="5" name="Rectangle 4"/>
          <p:cNvSpPr/>
          <p:nvPr/>
        </p:nvSpPr>
        <p:spPr>
          <a:xfrm>
            <a:off x="1838261" y="2875002"/>
            <a:ext cx="163538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endParaRPr lang="de-CH" sz="6600" dirty="0"/>
          </a:p>
        </p:txBody>
      </p:sp>
    </p:spTree>
    <p:extLst>
      <p:ext uri="{BB962C8B-B14F-4D97-AF65-F5344CB8AC3E}">
        <p14:creationId xmlns:p14="http://schemas.microsoft.com/office/powerpoint/2010/main" val="2132686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 err="1">
                <a:solidFill>
                  <a:schemeClr val="accent2"/>
                </a:solidFill>
                <a:latin typeface="Yanone Kaffeesatz Regular" panose="02000000000000000000" pitchFamily="2" charset="0"/>
              </a:rPr>
              <a:t>javascript</a:t>
            </a:r>
            <a:endParaRPr lang="de-CH" sz="1400" dirty="0"/>
          </a:p>
        </p:txBody>
      </p:sp>
      <p:sp>
        <p:nvSpPr>
          <p:cNvPr id="7" name="Rectangle 6"/>
          <p:cNvSpPr/>
          <p:nvPr/>
        </p:nvSpPr>
        <p:spPr>
          <a:xfrm>
            <a:off x="5764925" y="113415"/>
            <a:ext cx="6096000" cy="65556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function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chainAnimationsPromise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elem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animations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 {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let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ret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null;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let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p = </a:t>
            </a:r>
            <a:r>
              <a:rPr lang="de-CH" sz="28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currentPromise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;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for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const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anim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of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animations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 {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p =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p.</a:t>
            </a:r>
            <a:r>
              <a:rPr lang="de-CH" sz="28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then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function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val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 {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   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ret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val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;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   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return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anim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elem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);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})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}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return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p.</a:t>
            </a:r>
            <a:r>
              <a:rPr lang="de-CH" sz="28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catch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function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(e) {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/*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ignore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and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keep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going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*/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}).</a:t>
            </a:r>
            <a:r>
              <a:rPr lang="de-CH" sz="28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then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function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() {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return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ret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;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});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}</a:t>
            </a:r>
          </a:p>
        </p:txBody>
      </p:sp>
      <p:sp>
        <p:nvSpPr>
          <p:cNvPr id="8" name="Rectangle 7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ES2015</a:t>
            </a:r>
          </a:p>
        </p:txBody>
      </p:sp>
    </p:spTree>
    <p:extLst>
      <p:ext uri="{BB962C8B-B14F-4D97-AF65-F5344CB8AC3E}">
        <p14:creationId xmlns:p14="http://schemas.microsoft.com/office/powerpoint/2010/main" val="5266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6028" y="0"/>
            <a:ext cx="13953678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30620" y="2765394"/>
            <a:ext cx="499991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Try it out </a:t>
            </a:r>
            <a:r>
              <a:rPr lang="en-US" sz="8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babeljs.io</a:t>
            </a:r>
            <a:endParaRPr lang="de-CH" sz="88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7983" y="5796582"/>
            <a:ext cx="55851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$ 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npm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install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babel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plugin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-syntax-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async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functions</a:t>
            </a:r>
            <a:b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</a:b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$ 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npm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install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babel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plugin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-transform-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async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to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-generator</a:t>
            </a:r>
          </a:p>
        </p:txBody>
      </p:sp>
    </p:spTree>
    <p:extLst>
      <p:ext uri="{BB962C8B-B14F-4D97-AF65-F5344CB8AC3E}">
        <p14:creationId xmlns:p14="http://schemas.microsoft.com/office/powerpoint/2010/main" val="372304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50" y="1742883"/>
            <a:ext cx="5151939" cy="34346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306" y="612519"/>
            <a:ext cx="2880000" cy="69081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723694" y="2132715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Solution Architect</a:t>
            </a:r>
          </a:p>
          <a:p>
            <a:r>
              <a:rPr lang="en-US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Enthusiastic Software Engineer</a:t>
            </a:r>
          </a:p>
          <a:p>
            <a:r>
              <a:rPr lang="en-US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Microsoft Azure MVP</a:t>
            </a:r>
          </a:p>
          <a:p>
            <a:endParaRPr lang="en-US" sz="28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@danielmarbach</a:t>
            </a:r>
          </a:p>
          <a:p>
            <a:r>
              <a:rPr lang="en-US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particular.net/blog</a:t>
            </a:r>
          </a:p>
          <a:p>
            <a:r>
              <a:rPr lang="en-US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planetgeek.ch</a:t>
            </a:r>
          </a:p>
        </p:txBody>
      </p:sp>
    </p:spTree>
    <p:extLst>
      <p:ext uri="{BB962C8B-B14F-4D97-AF65-F5344CB8AC3E}">
        <p14:creationId xmlns:p14="http://schemas.microsoft.com/office/powerpoint/2010/main" val="3601279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dart</a:t>
            </a:r>
            <a:endParaRPr lang="de-CH" sz="1400" dirty="0"/>
          </a:p>
        </p:txBody>
      </p:sp>
      <p:sp>
        <p:nvSpPr>
          <p:cNvPr id="4" name="Rectangle 3"/>
          <p:cNvSpPr/>
          <p:nvPr/>
        </p:nvSpPr>
        <p:spPr>
          <a:xfrm>
            <a:off x="5917324" y="1974822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runUsingFuture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() {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//...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findEntrypoint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().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then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entrypoint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 {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return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runExecutable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entrypoint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args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}).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then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flushThenExit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release 1.9</a:t>
            </a:r>
          </a:p>
        </p:txBody>
      </p:sp>
    </p:spTree>
    <p:extLst>
      <p:ext uri="{BB962C8B-B14F-4D97-AF65-F5344CB8AC3E}">
        <p14:creationId xmlns:p14="http://schemas.microsoft.com/office/powerpoint/2010/main" val="3077441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dart</a:t>
            </a:r>
            <a:endParaRPr lang="de-CH" sz="1400" dirty="0"/>
          </a:p>
        </p:txBody>
      </p:sp>
      <p:sp>
        <p:nvSpPr>
          <p:cNvPr id="7" name="Rectangle 6"/>
          <p:cNvSpPr/>
          <p:nvPr/>
        </p:nvSpPr>
        <p:spPr>
          <a:xfrm>
            <a:off x="5602013" y="1728601"/>
            <a:ext cx="616224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runUsingAsyncAwait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()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{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//...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var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entrypoint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findEntrypoint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var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exitCode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 </a:t>
            </a:r>
            <a:b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</a:b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  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runExecutable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entrypoint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args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flushThenExit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exitCode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release 1.9</a:t>
            </a:r>
          </a:p>
        </p:txBody>
      </p:sp>
    </p:spTree>
    <p:extLst>
      <p:ext uri="{BB962C8B-B14F-4D97-AF65-F5344CB8AC3E}">
        <p14:creationId xmlns:p14="http://schemas.microsoft.com/office/powerpoint/2010/main" val="3422393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python</a:t>
            </a:r>
            <a:endParaRPr lang="de-CH" sz="1400" dirty="0"/>
          </a:p>
        </p:txBody>
      </p:sp>
      <p:sp>
        <p:nvSpPr>
          <p:cNvPr id="4" name="Rectangle 3"/>
          <p:cNvSpPr/>
          <p:nvPr/>
        </p:nvSpPr>
        <p:spPr>
          <a:xfrm>
            <a:off x="5204864" y="1482379"/>
            <a:ext cx="660350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import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asyncio</a:t>
            </a:r>
            <a:endParaRPr lang="de-CH" sz="32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def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http_get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domain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):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reader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writer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b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asyncio.open_connection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domain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80)</a:t>
            </a:r>
          </a:p>
          <a:p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for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line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in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reader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: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print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('&gt;&gt;&gt;',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line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release 3.5</a:t>
            </a:r>
          </a:p>
        </p:txBody>
      </p:sp>
    </p:spTree>
    <p:extLst>
      <p:ext uri="{BB962C8B-B14F-4D97-AF65-F5344CB8AC3E}">
        <p14:creationId xmlns:p14="http://schemas.microsoft.com/office/powerpoint/2010/main" val="1155914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 err="1">
                <a:solidFill>
                  <a:schemeClr val="accent2"/>
                </a:solidFill>
                <a:latin typeface="Yanone Kaffeesatz Regular" panose="02000000000000000000" pitchFamily="2" charset="0"/>
              </a:rPr>
              <a:t>httpclient</a:t>
            </a:r>
            <a:endParaRPr lang="de-CH" sz="1400" dirty="0"/>
          </a:p>
        </p:txBody>
      </p:sp>
      <p:sp>
        <p:nvSpPr>
          <p:cNvPr id="4" name="Rectangle 3"/>
          <p:cNvSpPr/>
          <p:nvPr/>
        </p:nvSpPr>
        <p:spPr>
          <a:xfrm>
            <a:off x="5401875" y="1236158"/>
            <a:ext cx="719993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using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var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client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new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HttpClient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()) {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var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response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b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</a:b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  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client.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GetAsync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("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api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/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products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/1");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if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response.IsSuccessStatusCode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{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var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product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b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</a:b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     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response.Content.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ReadAsAsync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&lt;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Product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&gt;();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}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45519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Azure SDK</a:t>
            </a:r>
            <a:endParaRPr lang="de-CH" sz="1400" dirty="0"/>
          </a:p>
        </p:txBody>
      </p:sp>
    </p:spTree>
    <p:extLst>
      <p:ext uri="{BB962C8B-B14F-4D97-AF65-F5344CB8AC3E}">
        <p14:creationId xmlns:p14="http://schemas.microsoft.com/office/powerpoint/2010/main" val="3953675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61064" y="256338"/>
            <a:ext cx="8212760" cy="5386090"/>
            <a:chOff x="305733" y="1132270"/>
            <a:chExt cx="8212760" cy="5386090"/>
          </a:xfrm>
        </p:grpSpPr>
        <p:sp>
          <p:nvSpPr>
            <p:cNvPr id="2" name="Rectangle 1"/>
            <p:cNvSpPr/>
            <p:nvPr/>
          </p:nvSpPr>
          <p:spPr>
            <a:xfrm>
              <a:off x="4459368" y="1132270"/>
              <a:ext cx="4059125" cy="53860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44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off</a:t>
              </a:r>
              <a:endParaRPr lang="de-CH" sz="24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710011" y="5506456"/>
              <a:ext cx="7388561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I don’t care about your stupid </a:t>
              </a:r>
              <a:r>
                <a:rPr lang="en-US" sz="4400" dirty="0" err="1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async</a:t>
              </a:r>
              <a:r>
                <a:rPr lang="en-US" sz="4400" dirty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 stuff!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305733" y="1132270"/>
              <a:ext cx="3733714" cy="53860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44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f…</a:t>
              </a:r>
              <a:endParaRPr lang="de-CH" sz="16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3401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cumbersome</a:t>
            </a:r>
            <a:endParaRPr lang="de-CH" sz="1200" dirty="0"/>
          </a:p>
        </p:txBody>
      </p:sp>
      <p:sp>
        <p:nvSpPr>
          <p:cNvPr id="4" name="Rectangle 3"/>
          <p:cNvSpPr/>
          <p:nvPr/>
        </p:nvSpPr>
        <p:spPr>
          <a:xfrm>
            <a:off x="5133919" y="291022"/>
            <a:ext cx="7199939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class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VanillaHandler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: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IHandleMessages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&lt;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AcquireVanilla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&gt; {</a:t>
            </a:r>
          </a:p>
          <a:p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  <a:cs typeface="Consolas" panose="020B0609020204030204" pitchFamily="49" charset="0"/>
            </a:endParaRP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void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Handle(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AcquireVanilla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message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)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{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AcquireVanillaFromGovernmentAsync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.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Result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DownloadRecipeFromBlobStorageAsync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.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InsertVanillaUsageInDocumentDBAsync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().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Result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StoreTelemetryDataInEventHubAsync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().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}</a:t>
            </a:r>
          </a:p>
          <a:p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  <a:cs typeface="Consolas" panose="020B0609020204030204" pitchFamily="49" charset="0"/>
            </a:endParaRP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13503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wasteful</a:t>
            </a:r>
            <a:endParaRPr lang="de-CH" sz="1200" dirty="0"/>
          </a:p>
        </p:txBody>
      </p:sp>
      <p:sp>
        <p:nvSpPr>
          <p:cNvPr id="4" name="Rectangle 3"/>
          <p:cNvSpPr/>
          <p:nvPr/>
        </p:nvSpPr>
        <p:spPr>
          <a:xfrm>
            <a:off x="5133919" y="291022"/>
            <a:ext cx="7199939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class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VanillaHandler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: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IHandleMessages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&lt;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AcquireVanilla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&gt; {</a:t>
            </a:r>
          </a:p>
          <a:p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  <a:cs typeface="Consolas" panose="020B0609020204030204" pitchFamily="49" charset="0"/>
            </a:endParaRP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void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Handle(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AcquireVanilla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message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)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{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AcquireVanillaFromGovernmentAsync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.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Result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DownloadRecipeFromBlobStorageAsync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.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InsertVanillaUsageInDocumentDBAsync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().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Result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StoreTelemetryDataInEventHubAsync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().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}</a:t>
            </a:r>
          </a:p>
          <a:p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  <a:cs typeface="Consolas" panose="020B0609020204030204" pitchFamily="49" charset="0"/>
            </a:endParaRP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29183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53239" y="1851645"/>
            <a:ext cx="4485523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Demo</a:t>
            </a:r>
            <a:endParaRPr lang="de-CH" sz="2000" dirty="0"/>
          </a:p>
        </p:txBody>
      </p:sp>
      <p:sp>
        <p:nvSpPr>
          <p:cNvPr id="5" name="Rectangle 4"/>
          <p:cNvSpPr/>
          <p:nvPr/>
        </p:nvSpPr>
        <p:spPr>
          <a:xfrm>
            <a:off x="1838261" y="2875002"/>
            <a:ext cx="163538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endParaRPr lang="de-CH" sz="6600" dirty="0"/>
          </a:p>
        </p:txBody>
      </p:sp>
    </p:spTree>
    <p:extLst>
      <p:ext uri="{BB962C8B-B14F-4D97-AF65-F5344CB8AC3E}">
        <p14:creationId xmlns:p14="http://schemas.microsoft.com/office/powerpoint/2010/main" val="2334768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dangerous</a:t>
            </a:r>
            <a:endParaRPr lang="de-CH" sz="1200" dirty="0"/>
          </a:p>
        </p:txBody>
      </p:sp>
      <p:sp>
        <p:nvSpPr>
          <p:cNvPr id="4" name="Rectangle 3"/>
          <p:cNvSpPr/>
          <p:nvPr/>
        </p:nvSpPr>
        <p:spPr>
          <a:xfrm>
            <a:off x="5133919" y="291022"/>
            <a:ext cx="7199939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class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VanillaHandler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: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IHandleMessages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&lt;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AcquireVanilla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&gt; {</a:t>
            </a:r>
          </a:p>
          <a:p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  <a:cs typeface="Consolas" panose="020B0609020204030204" pitchFamily="49" charset="0"/>
            </a:endParaRP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void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Handle(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AcquireVanilla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message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)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{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  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AcquireVanillaFromGovernmentAsync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  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DownloadRecipeFromBlobStorageAsync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  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InsertVanillaUsageInDocumentDBAsync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  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StoreTelemetryDataInEventHubAsync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}</a:t>
            </a:r>
          </a:p>
          <a:p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  <a:cs typeface="Consolas" panose="020B0609020204030204" pitchFamily="49" charset="0"/>
            </a:endParaRP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14852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Goals</a:t>
            </a:r>
            <a:endParaRPr lang="de-CH" dirty="0"/>
          </a:p>
        </p:txBody>
      </p:sp>
      <p:sp>
        <p:nvSpPr>
          <p:cNvPr id="6" name="Rectangle 5"/>
          <p:cNvSpPr/>
          <p:nvPr/>
        </p:nvSpPr>
        <p:spPr>
          <a:xfrm>
            <a:off x="6485271" y="1290717"/>
            <a:ext cx="570672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CPU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-bound vs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IO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-bound</a:t>
            </a:r>
          </a:p>
          <a:p>
            <a:endParaRPr lang="en-US" sz="36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Threads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and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Tasks</a:t>
            </a:r>
          </a:p>
          <a:p>
            <a:endParaRPr lang="en-US" sz="36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best-practices</a:t>
            </a:r>
          </a:p>
          <a:p>
            <a:endParaRPr lang="en-US" sz="36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Why </a:t>
            </a:r>
            <a:r>
              <a:rPr lang="en-US" sz="36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is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the future</a:t>
            </a:r>
          </a:p>
        </p:txBody>
      </p:sp>
      <p:sp>
        <p:nvSpPr>
          <p:cNvPr id="7" name="Rectangle 6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2864408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dangerous</a:t>
            </a:r>
            <a:endParaRPr lang="de-CH" sz="1200" dirty="0"/>
          </a:p>
        </p:txBody>
      </p:sp>
      <p:sp>
        <p:nvSpPr>
          <p:cNvPr id="4" name="Rectangle 3"/>
          <p:cNvSpPr/>
          <p:nvPr/>
        </p:nvSpPr>
        <p:spPr>
          <a:xfrm>
            <a:off x="4992061" y="2321070"/>
            <a:ext cx="719993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Error	CS4033</a:t>
            </a: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	The 'await' operator can only be used within an </a:t>
            </a:r>
            <a:r>
              <a:rPr lang="en-US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async</a:t>
            </a: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method. Consider marking this method with the '</a:t>
            </a:r>
            <a:r>
              <a:rPr lang="en-US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async</a:t>
            </a: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' modifier and changing its return type to 'Task'.</a:t>
            </a:r>
          </a:p>
        </p:txBody>
      </p:sp>
    </p:spTree>
    <p:extLst>
      <p:ext uri="{BB962C8B-B14F-4D97-AF65-F5344CB8AC3E}">
        <p14:creationId xmlns:p14="http://schemas.microsoft.com/office/powerpoint/2010/main" val="3433020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dangerous</a:t>
            </a:r>
            <a:endParaRPr lang="de-CH" sz="1200" dirty="0"/>
          </a:p>
        </p:txBody>
      </p:sp>
      <p:sp>
        <p:nvSpPr>
          <p:cNvPr id="4" name="Rectangle 3"/>
          <p:cNvSpPr/>
          <p:nvPr/>
        </p:nvSpPr>
        <p:spPr>
          <a:xfrm>
            <a:off x="5133919" y="291022"/>
            <a:ext cx="7199939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class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VanillaHandler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: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IHandleMessages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&lt;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AcquireVanilla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&gt; {</a:t>
            </a:r>
          </a:p>
          <a:p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  <a:cs typeface="Consolas" panose="020B0609020204030204" pitchFamily="49" charset="0"/>
            </a:endParaRP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async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void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Handle(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AcquireVanilla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message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)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{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  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AcquireVanillaFromGovernmentAsync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  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DownloadRecipeFromBlobStorageAsync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  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InsertVanillaUsageInDocumentDBAsync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  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StoreTelemetryDataInEventHubAsync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}</a:t>
            </a:r>
          </a:p>
          <a:p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  <a:cs typeface="Consolas" panose="020B0609020204030204" pitchFamily="49" charset="0"/>
            </a:endParaRP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798867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53239" y="1851645"/>
            <a:ext cx="4485523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Demo</a:t>
            </a:r>
            <a:endParaRPr lang="de-CH" sz="2000" dirty="0"/>
          </a:p>
        </p:txBody>
      </p:sp>
      <p:sp>
        <p:nvSpPr>
          <p:cNvPr id="5" name="Rectangle 4"/>
          <p:cNvSpPr/>
          <p:nvPr/>
        </p:nvSpPr>
        <p:spPr>
          <a:xfrm>
            <a:off x="1838261" y="2875002"/>
            <a:ext cx="163538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endParaRPr lang="de-CH" sz="6600" dirty="0"/>
          </a:p>
        </p:txBody>
      </p:sp>
    </p:spTree>
    <p:extLst>
      <p:ext uri="{BB962C8B-B14F-4D97-AF65-F5344CB8AC3E}">
        <p14:creationId xmlns:p14="http://schemas.microsoft.com/office/powerpoint/2010/main" val="3759973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360196" y="1359861"/>
            <a:ext cx="8411217" cy="4347605"/>
            <a:chOff x="-113162" y="1359861"/>
            <a:chExt cx="8411217" cy="4347605"/>
          </a:xfrm>
        </p:grpSpPr>
        <p:sp>
          <p:nvSpPr>
            <p:cNvPr id="2" name="Rectangle 1"/>
            <p:cNvSpPr/>
            <p:nvPr/>
          </p:nvSpPr>
          <p:spPr>
            <a:xfrm>
              <a:off x="1909015" y="2129302"/>
              <a:ext cx="499991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Azure Service Bus</a:t>
              </a:r>
              <a:endParaRPr lang="de-CH" sz="500" dirty="0">
                <a:solidFill>
                  <a:schemeClr val="tx2"/>
                </a:solidFill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6225052" y="1975413"/>
              <a:ext cx="207300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26 times</a:t>
              </a:r>
              <a:endParaRPr lang="de-CH" sz="54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-113162" y="1359861"/>
              <a:ext cx="499991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400" dirty="0" err="1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NServiceBus</a:t>
              </a:r>
              <a:endParaRPr lang="de-CH" sz="500" dirty="0">
                <a:solidFill>
                  <a:schemeClr val="tx2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909015" y="2957897"/>
              <a:ext cx="499991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Azure Storage Queues</a:t>
              </a:r>
              <a:endParaRPr lang="de-CH" sz="500" dirty="0">
                <a:solidFill>
                  <a:schemeClr val="tx2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25052" y="2804008"/>
              <a:ext cx="178446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6 times</a:t>
              </a:r>
              <a:endParaRPr lang="de-CH" sz="5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9015" y="3786492"/>
              <a:ext cx="499991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MSMQ</a:t>
              </a:r>
              <a:endParaRPr lang="de-CH" sz="500" dirty="0">
                <a:solidFill>
                  <a:schemeClr val="tx2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225051" y="3709547"/>
              <a:ext cx="178446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3 times</a:t>
              </a:r>
              <a:endParaRPr lang="de-CH" sz="54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9015" y="4784136"/>
              <a:ext cx="5808000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more message throughput</a:t>
              </a:r>
              <a:endParaRPr lang="de-CH" sz="54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9283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966" y="1063126"/>
            <a:ext cx="9050042" cy="544549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63720" y="293685"/>
            <a:ext cx="49999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NServiceBus.SqlServer</a:t>
            </a:r>
            <a:endParaRPr lang="de-CH" sz="5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0795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1210785"/>
              </p:ext>
            </p:extLst>
          </p:nvPr>
        </p:nvGraphicFramePr>
        <p:xfrm>
          <a:off x="809050" y="116601"/>
          <a:ext cx="10573900" cy="6640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151173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366418" y="735955"/>
            <a:ext cx="9459165" cy="5386090"/>
            <a:chOff x="710011" y="1050953"/>
            <a:chExt cx="9459165" cy="5386090"/>
          </a:xfrm>
        </p:grpSpPr>
        <p:sp>
          <p:nvSpPr>
            <p:cNvPr id="2" name="Rectangle 1"/>
            <p:cNvSpPr/>
            <p:nvPr/>
          </p:nvSpPr>
          <p:spPr>
            <a:xfrm>
              <a:off x="3575704" y="1050953"/>
              <a:ext cx="6593472" cy="53860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44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Task</a:t>
              </a:r>
              <a:endParaRPr lang="de-CH" sz="24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40633" y="1987168"/>
              <a:ext cx="220445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dirty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Forget thread!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710011" y="2538448"/>
              <a:ext cx="3033203" cy="2215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8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think</a:t>
              </a:r>
              <a:endParaRPr lang="de-CH" sz="16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90337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697040" y="735955"/>
            <a:ext cx="8466503" cy="5386090"/>
            <a:chOff x="1040633" y="1050953"/>
            <a:chExt cx="8466503" cy="5386090"/>
          </a:xfrm>
        </p:grpSpPr>
        <p:sp>
          <p:nvSpPr>
            <p:cNvPr id="2" name="Rectangle 1"/>
            <p:cNvSpPr/>
            <p:nvPr/>
          </p:nvSpPr>
          <p:spPr>
            <a:xfrm>
              <a:off x="3575704" y="1050953"/>
              <a:ext cx="5931432" cy="53860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44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cast</a:t>
              </a:r>
              <a:endParaRPr lang="de-CH" sz="24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40633" y="1702859"/>
              <a:ext cx="2042547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600" dirty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The die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924083" y="2538448"/>
              <a:ext cx="1104790" cy="2215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8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is</a:t>
              </a:r>
              <a:endParaRPr lang="de-CH" sz="16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36596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NSB v6</a:t>
            </a:r>
            <a:endParaRPr lang="de-CH" dirty="0"/>
          </a:p>
        </p:txBody>
      </p:sp>
      <p:sp>
        <p:nvSpPr>
          <p:cNvPr id="3" name="Rectangle 2"/>
          <p:cNvSpPr/>
          <p:nvPr/>
        </p:nvSpPr>
        <p:spPr>
          <a:xfrm>
            <a:off x="6485270" y="1671407"/>
            <a:ext cx="57067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Will be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all the way</a:t>
            </a:r>
          </a:p>
          <a:p>
            <a:endParaRPr lang="en-US" sz="36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Applies the shown best-</a:t>
            </a:r>
            <a:r>
              <a:rPr lang="en-US" sz="36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practies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like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ConfigureAwait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(false) 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consequently, checked with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Roslyn analyzer</a:t>
            </a:r>
          </a:p>
        </p:txBody>
      </p:sp>
      <p:sp>
        <p:nvSpPr>
          <p:cNvPr id="4" name="Rectangle 3"/>
          <p:cNvSpPr/>
          <p:nvPr/>
        </p:nvSpPr>
        <p:spPr>
          <a:xfrm>
            <a:off x="891691" y="5318610"/>
            <a:ext cx="47259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particular.net/blog/async-await-its-time</a:t>
            </a:r>
          </a:p>
        </p:txBody>
      </p:sp>
    </p:spTree>
    <p:extLst>
      <p:ext uri="{BB962C8B-B14F-4D97-AF65-F5344CB8AC3E}">
        <p14:creationId xmlns:p14="http://schemas.microsoft.com/office/powerpoint/2010/main" val="3027941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Recap</a:t>
            </a:r>
            <a:endParaRPr lang="de-CH" dirty="0"/>
          </a:p>
        </p:txBody>
      </p:sp>
      <p:sp>
        <p:nvSpPr>
          <p:cNvPr id="6" name="Rectangle 5"/>
          <p:cNvSpPr/>
          <p:nvPr/>
        </p:nvSpPr>
        <p:spPr>
          <a:xfrm>
            <a:off x="6485270" y="1671407"/>
            <a:ext cx="570672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Use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Task.Run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Factory.StartNew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for CPU-bound work</a:t>
            </a:r>
            <a:b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b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Use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Task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directly for IO-bound work</a:t>
            </a:r>
            <a:b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endParaRPr lang="en-US" sz="36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Use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Task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instead of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void</a:t>
            </a:r>
          </a:p>
        </p:txBody>
      </p:sp>
      <p:sp>
        <p:nvSpPr>
          <p:cNvPr id="7" name="Rectangle 6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2436182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773940741"/>
              </p:ext>
            </p:extLst>
          </p:nvPr>
        </p:nvGraphicFramePr>
        <p:xfrm>
          <a:off x="809050" y="116601"/>
          <a:ext cx="10573900" cy="6640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800524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Recap</a:t>
            </a:r>
            <a:endParaRPr lang="de-CH" dirty="0"/>
          </a:p>
        </p:txBody>
      </p:sp>
      <p:sp>
        <p:nvSpPr>
          <p:cNvPr id="6" name="Rectangle 5"/>
          <p:cNvSpPr/>
          <p:nvPr/>
        </p:nvSpPr>
        <p:spPr>
          <a:xfrm>
            <a:off x="6485271" y="1997839"/>
            <a:ext cx="57067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Libraries and frameworks should use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ConfigureAwait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(false)</a:t>
            </a:r>
          </a:p>
          <a:p>
            <a:endParaRPr lang="en-US" sz="36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all the way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don’t mix blocking and asynchronous code</a:t>
            </a:r>
            <a:endParaRPr lang="de-CH" sz="36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8660416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95321" y="92990"/>
            <a:ext cx="7132104" cy="676501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2078" y="3298577"/>
            <a:ext cx="42322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4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go.particular.net/</a:t>
            </a:r>
            <a:r>
              <a:rPr lang="de-CH" sz="40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DNCO16</a:t>
            </a:r>
          </a:p>
        </p:txBody>
      </p:sp>
    </p:spTree>
    <p:extLst>
      <p:ext uri="{BB962C8B-B14F-4D97-AF65-F5344CB8AC3E}">
        <p14:creationId xmlns:p14="http://schemas.microsoft.com/office/powerpoint/2010/main" val="22747749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4014" y="3127733"/>
            <a:ext cx="762580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github.com/</a:t>
            </a:r>
            <a:r>
              <a:rPr lang="en-US" sz="36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danielmarbach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/</a:t>
            </a:r>
            <a:r>
              <a:rPr lang="en-US" sz="54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Async.DieIsCast</a:t>
            </a:r>
            <a:endParaRPr lang="de-CH" sz="4000" dirty="0">
              <a:solidFill>
                <a:schemeClr val="accent4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64014" y="1124536"/>
            <a:ext cx="6463629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Slides, Links…</a:t>
            </a:r>
            <a:endParaRPr lang="de-CH" sz="1400" dirty="0"/>
          </a:p>
        </p:txBody>
      </p:sp>
    </p:spTree>
    <p:extLst>
      <p:ext uri="{BB962C8B-B14F-4D97-AF65-F5344CB8AC3E}">
        <p14:creationId xmlns:p14="http://schemas.microsoft.com/office/powerpoint/2010/main" val="15814491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53239" y="1851645"/>
            <a:ext cx="4474302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Q &amp; A</a:t>
            </a:r>
            <a:endParaRPr lang="de-CH" sz="2000" dirty="0"/>
          </a:p>
        </p:txBody>
      </p:sp>
      <p:sp>
        <p:nvSpPr>
          <p:cNvPr id="5" name="Rectangle 4"/>
          <p:cNvSpPr/>
          <p:nvPr/>
        </p:nvSpPr>
        <p:spPr>
          <a:xfrm>
            <a:off x="1838261" y="2875002"/>
            <a:ext cx="163538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endParaRPr lang="de-CH" sz="6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306" y="612519"/>
            <a:ext cx="2880000" cy="69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21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53239" y="1851645"/>
            <a:ext cx="3571812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Quiz</a:t>
            </a:r>
            <a:endParaRPr lang="de-CH" sz="2000" dirty="0"/>
          </a:p>
        </p:txBody>
      </p:sp>
    </p:spTree>
    <p:extLst>
      <p:ext uri="{BB962C8B-B14F-4D97-AF65-F5344CB8AC3E}">
        <p14:creationId xmlns:p14="http://schemas.microsoft.com/office/powerpoint/2010/main" val="16459717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274" y="382012"/>
            <a:ext cx="6054863" cy="60939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Task.Run(async () =&gt; </a:t>
            </a:r>
          </a:p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{ </a:t>
            </a:r>
          </a:p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while(!cancelled) {</a:t>
            </a:r>
          </a:p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Func&lt;Task&gt; receive = () =&gt; {</a:t>
            </a:r>
          </a:p>
          <a:p>
            <a:endParaRPr lang="de-CH" sz="30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var connection = new SqlConnection();</a:t>
            </a:r>
          </a:p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await connection.OpenAsync()</a:t>
            </a:r>
            <a:b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     .ConfigureAwait(false);</a:t>
            </a:r>
          </a:p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}</a:t>
            </a:r>
          </a:p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receive().Ignore();</a:t>
            </a:r>
          </a:p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await Task.Delay(100).ConfigureAwait(false);</a:t>
            </a:r>
          </a:p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}</a:t>
            </a:r>
          </a:p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})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37137" y="382012"/>
            <a:ext cx="6054863" cy="60939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Task.Run(async () =&gt; </a:t>
            </a:r>
          </a:p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{ </a:t>
            </a:r>
          </a:p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while(!cancelled) {</a:t>
            </a:r>
          </a:p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Func&lt;Task&gt; receive = () =&gt; {</a:t>
            </a:r>
          </a:p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await Task.Yield();</a:t>
            </a:r>
          </a:p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var connection = new SqlConnection();</a:t>
            </a:r>
          </a:p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await connection.OpenAsync()</a:t>
            </a:r>
            <a:b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     .ConfigureAwait(false);</a:t>
            </a:r>
          </a:p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}</a:t>
            </a:r>
          </a:p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receive().Ignore();</a:t>
            </a:r>
          </a:p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await Task.Delay(100).ConfigureAwait(false);</a:t>
            </a:r>
          </a:p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}</a:t>
            </a:r>
          </a:p>
          <a:p>
            <a:r>
              <a:rPr lang="de-CH" sz="3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42328370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76771" y="1851645"/>
            <a:ext cx="5838458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Thanks</a:t>
            </a:r>
            <a:endParaRPr lang="de-CH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306" y="612519"/>
            <a:ext cx="2880000" cy="69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8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602318414"/>
              </p:ext>
            </p:extLst>
          </p:nvPr>
        </p:nvGraphicFramePr>
        <p:xfrm>
          <a:off x="809050" y="116601"/>
          <a:ext cx="10573900" cy="6640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31024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" y="4399885"/>
            <a:ext cx="6494332" cy="2117193"/>
            <a:chOff x="383492" y="3586634"/>
            <a:chExt cx="6494332" cy="2117193"/>
          </a:xfrm>
        </p:grpSpPr>
        <p:sp>
          <p:nvSpPr>
            <p:cNvPr id="3" name="Rectangle 2"/>
            <p:cNvSpPr/>
            <p:nvPr/>
          </p:nvSpPr>
          <p:spPr>
            <a:xfrm>
              <a:off x="623258" y="5005441"/>
              <a:ext cx="1847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83492" y="3586634"/>
              <a:ext cx="649433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7200" dirty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event-driven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945376" y="5057496"/>
              <a:ext cx="1847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 err="1">
                <a:solidFill>
                  <a:schemeClr val="accent2"/>
                </a:solidFill>
                <a:latin typeface="Yanone Kaffeesatz Regular" panose="02000000000000000000" pitchFamily="2" charset="0"/>
              </a:rPr>
              <a:t>async</a:t>
            </a:r>
            <a:endParaRPr lang="de-CH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4333" y="478101"/>
            <a:ext cx="3931139" cy="589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367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Task</a:t>
            </a:r>
            <a:endParaRPr lang="de-CH" dirty="0"/>
          </a:p>
        </p:txBody>
      </p:sp>
      <p:grpSp>
        <p:nvGrpSpPr>
          <p:cNvPr id="3" name="Group 2"/>
          <p:cNvGrpSpPr/>
          <p:nvPr/>
        </p:nvGrpSpPr>
        <p:grpSpPr>
          <a:xfrm>
            <a:off x="6408615" y="211015"/>
            <a:ext cx="4697048" cy="6226184"/>
            <a:chOff x="6408615" y="211015"/>
            <a:chExt cx="4697048" cy="6226184"/>
          </a:xfrm>
          <a:solidFill>
            <a:schemeClr val="bg1">
              <a:alpha val="90000"/>
            </a:schemeClr>
          </a:solidFill>
        </p:grpSpPr>
        <p:sp>
          <p:nvSpPr>
            <p:cNvPr id="2" name="Rectangle 1"/>
            <p:cNvSpPr/>
            <p:nvPr/>
          </p:nvSpPr>
          <p:spPr>
            <a:xfrm>
              <a:off x="6408615" y="211015"/>
              <a:ext cx="4310549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046309" y="3146922"/>
              <a:ext cx="2059354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5810" y="1765712"/>
            <a:ext cx="4865112" cy="332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uniform</a:t>
            </a:r>
          </a:p>
        </p:txBody>
      </p:sp>
    </p:spTree>
    <p:extLst>
      <p:ext uri="{BB962C8B-B14F-4D97-AF65-F5344CB8AC3E}">
        <p14:creationId xmlns:p14="http://schemas.microsoft.com/office/powerpoint/2010/main" val="1709827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Task</a:t>
            </a:r>
            <a:endParaRPr lang="de-CH" dirty="0"/>
          </a:p>
        </p:txBody>
      </p:sp>
      <p:grpSp>
        <p:nvGrpSpPr>
          <p:cNvPr id="3" name="Group 2"/>
          <p:cNvGrpSpPr/>
          <p:nvPr/>
        </p:nvGrpSpPr>
        <p:grpSpPr>
          <a:xfrm>
            <a:off x="6408615" y="211015"/>
            <a:ext cx="4697048" cy="6226184"/>
            <a:chOff x="6408615" y="211015"/>
            <a:chExt cx="4697048" cy="6226184"/>
          </a:xfrm>
          <a:solidFill>
            <a:schemeClr val="bg1">
              <a:alpha val="90000"/>
            </a:schemeClr>
          </a:solidFill>
        </p:grpSpPr>
        <p:sp>
          <p:nvSpPr>
            <p:cNvPr id="2" name="Rectangle 1"/>
            <p:cNvSpPr/>
            <p:nvPr/>
          </p:nvSpPr>
          <p:spPr>
            <a:xfrm>
              <a:off x="6408615" y="211015"/>
              <a:ext cx="4310549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046309" y="3146922"/>
              <a:ext cx="2059354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9" name="Rectangle 8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IO-bound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6" t="3288" r="8260"/>
          <a:stretch/>
        </p:blipFill>
        <p:spPr>
          <a:xfrm>
            <a:off x="7019750" y="572697"/>
            <a:ext cx="3699414" cy="540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2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Task</a:t>
            </a:r>
            <a:endParaRPr lang="de-CH" dirty="0"/>
          </a:p>
        </p:txBody>
      </p:sp>
      <p:grpSp>
        <p:nvGrpSpPr>
          <p:cNvPr id="3" name="Group 2"/>
          <p:cNvGrpSpPr/>
          <p:nvPr/>
        </p:nvGrpSpPr>
        <p:grpSpPr>
          <a:xfrm>
            <a:off x="6408615" y="211015"/>
            <a:ext cx="4697048" cy="6226184"/>
            <a:chOff x="6408615" y="211015"/>
            <a:chExt cx="4697048" cy="6226184"/>
          </a:xfrm>
          <a:solidFill>
            <a:schemeClr val="bg1">
              <a:alpha val="90000"/>
            </a:schemeClr>
          </a:solidFill>
        </p:grpSpPr>
        <p:sp>
          <p:nvSpPr>
            <p:cNvPr id="2" name="Rectangle 1"/>
            <p:cNvSpPr/>
            <p:nvPr/>
          </p:nvSpPr>
          <p:spPr>
            <a:xfrm>
              <a:off x="6408615" y="211015"/>
              <a:ext cx="4310549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046309" y="3146922"/>
              <a:ext cx="2059354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95301" y="1292087"/>
            <a:ext cx="5597263" cy="432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CPU-bound</a:t>
            </a:r>
          </a:p>
        </p:txBody>
      </p:sp>
    </p:spTree>
    <p:extLst>
      <p:ext uri="{BB962C8B-B14F-4D97-AF65-F5344CB8AC3E}">
        <p14:creationId xmlns:p14="http://schemas.microsoft.com/office/powerpoint/2010/main" val="984262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0000"/>
      </a:accent1>
      <a:accent2>
        <a:srgbClr val="ED7D31"/>
      </a:accent2>
      <a:accent3>
        <a:srgbClr val="A5A5A5"/>
      </a:accent3>
      <a:accent4>
        <a:srgbClr val="FFAF00"/>
      </a:accent4>
      <a:accent5>
        <a:srgbClr val="4472C4"/>
      </a:accent5>
      <a:accent6>
        <a:srgbClr val="70AD47"/>
      </a:accent6>
      <a:hlink>
        <a:srgbClr val="3F3F3F"/>
      </a:hlink>
      <a:folHlink>
        <a:srgbClr val="3F3F3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1811</Words>
  <Application>Microsoft Office PowerPoint</Application>
  <PresentationFormat>Widescreen</PresentationFormat>
  <Paragraphs>391</Paragraphs>
  <Slides>46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Consolas</vt:lpstr>
      <vt:lpstr>Yanone Kaffeesatz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danielmarbach</dc:creator>
  <cp:lastModifiedBy>Daniel Marbach</cp:lastModifiedBy>
  <cp:revision>101</cp:revision>
  <dcterms:created xsi:type="dcterms:W3CDTF">2016-02-22T14:00:45Z</dcterms:created>
  <dcterms:modified xsi:type="dcterms:W3CDTF">2016-05-18T08:49:35Z</dcterms:modified>
</cp:coreProperties>
</file>